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04" r:id="rId43"/>
    <p:sldId id="296" r:id="rId44"/>
    <p:sldId id="297" r:id="rId45"/>
    <p:sldId id="299" r:id="rId46"/>
    <p:sldId id="300" r:id="rId47"/>
    <p:sldId id="301" r:id="rId48"/>
    <p:sldId id="302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DFB"/>
    <a:srgbClr val="AC9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792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43936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554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943851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876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6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3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0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6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6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3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7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5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1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10/3/2025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5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5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hyperlink" Target="https://fleps.emu.edu.tr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3.jpeg"/><Relationship Id="rId4" Type="http://schemas.openxmlformats.org/officeDocument/2006/relationships/image" Target="../media/image39.png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osaic of colorful geometric shapes">
            <a:extLst>
              <a:ext uri="{FF2B5EF4-FFF2-40B4-BE49-F238E27FC236}">
                <a16:creationId xmlns:a16="http://schemas.microsoft.com/office/drawing/2014/main" id="{B662042F-C505-F1F6-3880-782EC13FC8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46" r="41109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B5B7C2-7185-1F7A-1009-A231B2B4E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799" y="871758"/>
            <a:ext cx="5558971" cy="49883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EASTERN MEDITERRANEAN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623C8-B52E-898C-3376-6FD9503AB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1486" y="946598"/>
            <a:ext cx="9811657" cy="49748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b="1" dirty="0">
                <a:solidFill>
                  <a:srgbClr val="7030A0"/>
                </a:solidFill>
              </a:rPr>
              <a:t>ENGLISH PREPARATORY SCHOOL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ORIENTATION FOR EPS STUDENTS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9E7C37-F4E5-638A-414F-DF229962A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53" y="6114663"/>
            <a:ext cx="1365622" cy="6889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D77642-70E3-D257-A58E-7F9E206A1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266" y="6388620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1126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E175B-138F-61D3-B2BC-5654824E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Some Activities for This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46679-6752-6EED-5CFC-7A7589F25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411096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SPEAKING CLUB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4B6D3-9CB7-A195-308A-8244B05D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1930401"/>
            <a:ext cx="4354281" cy="4110962"/>
          </a:xfrm>
        </p:spPr>
        <p:txBody>
          <a:bodyPr/>
          <a:lstStyle/>
          <a:p>
            <a:r>
              <a:rPr lang="en-US" sz="3200" b="1" dirty="0">
                <a:solidFill>
                  <a:srgbClr val="7030A0"/>
                </a:solidFill>
              </a:rPr>
              <a:t>ACADEMIC SUPPORT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      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</a:endParaRPr>
          </a:p>
          <a:p>
            <a:endParaRPr lang="en-US" sz="1800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CB1B3E-B5D7-40C1-05DA-95D782520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921829"/>
            <a:ext cx="1971953" cy="7637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614459-F8A0-8947-2919-ADE08872D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26" name="Picture 2" descr="Speaking Club">
            <a:extLst>
              <a:ext uri="{FF2B5EF4-FFF2-40B4-BE49-F238E27FC236}">
                <a16:creationId xmlns:a16="http://schemas.microsoft.com/office/drawing/2014/main" id="{AC001A44-F8F6-D91C-2DDF-A739C7114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0" y="2854552"/>
            <a:ext cx="3175597" cy="26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521BF7-BA85-9D22-6C59-F0F3B02C5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621" y="2683557"/>
            <a:ext cx="3090721" cy="351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0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37CF-EAF5-FC5A-21F5-914E5FD7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255E7-538B-7DB3-5376-088956D19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161143"/>
            <a:ext cx="4184035" cy="4880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7030A0"/>
                </a:solidFill>
              </a:rPr>
              <a:t>Salsa/ Bachata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4000" b="1" dirty="0">
                <a:solidFill>
                  <a:srgbClr val="7030A0"/>
                </a:solidFill>
              </a:rPr>
              <a:t>Dance Lessons</a:t>
            </a:r>
            <a:endParaRPr lang="en-US" sz="6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6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64CAE-F7FB-4CC0-48AD-918652B8B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538514"/>
            <a:ext cx="4184034" cy="4502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Grab Your Instrument</a:t>
            </a:r>
          </a:p>
          <a:p>
            <a:pPr marL="0" indent="0">
              <a:buNone/>
            </a:pPr>
            <a:endParaRPr lang="en-US" sz="2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56247D-0C23-DA2A-E4C5-1496E0FA9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3077482"/>
            <a:ext cx="2423886" cy="2963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B99780-E32C-E017-7FBC-E3C90FD6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998" y="3077482"/>
            <a:ext cx="3516004" cy="2963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402BF9-BED7-D87C-2BAD-B02523FB9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343" y="6248400"/>
            <a:ext cx="1594580" cy="4371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6FAFA-4E8B-4DED-C0C0-89D66C74C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306" y="6258313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8108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9327BC-B018-419B-1710-565C6758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038D54-A2E7-6B46-7C86-23D73E669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41109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7030A0"/>
                </a:solidFill>
              </a:rPr>
              <a:t>Nature Yoga </a:t>
            </a:r>
          </a:p>
          <a:p>
            <a:pPr marL="0" indent="0">
              <a:buNone/>
            </a:pPr>
            <a:endParaRPr lang="en-US" sz="44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8736C-FCB8-4189-F9BE-19525323B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930401"/>
            <a:ext cx="4184034" cy="4110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7030A0"/>
                </a:solidFill>
              </a:rPr>
              <a:t>Upcycling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E42B2C-E5D2-392B-643E-D53BBDFB9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062513"/>
            <a:ext cx="3764037" cy="3004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039168-4D27-F466-7CB2-9ECAEAF92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968" y="3062513"/>
            <a:ext cx="3764033" cy="29788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ACDD4C-2146-1C73-93BB-BDE3743F3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0" y="6248400"/>
            <a:ext cx="1347837" cy="4806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1D098-1627-9B9E-93C2-527AF502E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609" y="6275128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1529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23AB-4B69-B146-5061-7D0E50ED2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Elderly Home and </a:t>
            </a:r>
            <a:r>
              <a:rPr lang="en-US" b="1" dirty="0" err="1">
                <a:solidFill>
                  <a:srgbClr val="7030A0"/>
                </a:solidFill>
              </a:rPr>
              <a:t>Anımal</a:t>
            </a:r>
            <a:r>
              <a:rPr lang="en-US" b="1" dirty="0">
                <a:solidFill>
                  <a:srgbClr val="7030A0"/>
                </a:solidFill>
              </a:rPr>
              <a:t> Shelter Visit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E8E542-CF47-3760-379D-C528D5E4F6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1487" y="2032000"/>
            <a:ext cx="3643084" cy="388077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028906-4F97-73C6-8C3B-812CABF52A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48362" y="2032000"/>
            <a:ext cx="3906838" cy="38807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BC20F2-D57E-ACBD-1818-57FD1190A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70" y="6014373"/>
            <a:ext cx="1971953" cy="6711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88CAE8-92D5-B37E-2223-DCBCECEE7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513" y="6258313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79884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49B6-F2E4-F7DB-B7F5-4F87F718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TRIPS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3E31B-877F-CEA0-7B33-C55DFDBBB2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To Salamis Ruins</a:t>
            </a:r>
          </a:p>
          <a:p>
            <a:pPr marL="0" indent="0">
              <a:buNone/>
            </a:pPr>
            <a:endParaRPr lang="en-US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8645E-077A-242D-1DF5-040EB1942E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To </a:t>
            </a:r>
            <a:r>
              <a:rPr lang="en-US" sz="2800" b="1" dirty="0" err="1">
                <a:solidFill>
                  <a:srgbClr val="7030A0"/>
                </a:solidFill>
              </a:rPr>
              <a:t>Kapalı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Maraş</a:t>
            </a:r>
            <a:endParaRPr lang="en-US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7D82E-B1EC-4A9E-62B2-A87733210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2888343"/>
            <a:ext cx="3455610" cy="3153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EBF8A-9A22-3078-EA5E-4AF0F6E0E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969" y="2888343"/>
            <a:ext cx="3618601" cy="3153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3B8487-A119-BF70-EC30-A1BC447F1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971" y="6248400"/>
            <a:ext cx="1463952" cy="4371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6D8886-06AA-371C-EAC6-411C92144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971" y="6121189"/>
            <a:ext cx="1687392" cy="56434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4675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2BFC-69F7-803B-7296-90BE0809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</a:rPr>
              <a:t>PICNIC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09D725-CB7D-91C9-4931-B942DA399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7916" y="1930400"/>
            <a:ext cx="4380932" cy="3310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584A5A-B7A0-3F0F-BD64-795916493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0" y="5921829"/>
            <a:ext cx="1117601" cy="7637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65E13B-2C98-4A46-DD3C-62A9D2DD8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5179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B6FE-FBE3-48E3-E2D0-E793392A0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COMPETITIONS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19750-92F1-C669-2C95-D007398735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QUIZ MONSTER</a:t>
            </a:r>
          </a:p>
          <a:p>
            <a:pPr marL="0" indent="0">
              <a:buNone/>
            </a:pP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3FC2A-9028-2CEA-28DE-27CF5B8540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GRADED READER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604C8-C39E-A940-F47A-C1A69A381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28" y="3091542"/>
            <a:ext cx="3367939" cy="2177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281F1-DB77-085A-BD17-78845DF13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210" y="3091543"/>
            <a:ext cx="3560989" cy="2177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E8B45C-BB60-B86D-B71F-0D170062D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98B596-2D4B-ADFC-8072-1F46CA06B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8454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62D03-B09E-1AC7-FCEB-9F20916A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DEBATE For EPSA010/11 and EPSU010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(MUN)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5BE86F-6676-7390-A964-543428E9E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5381" y="3215481"/>
            <a:ext cx="2581275" cy="1771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65A904-E4A5-55AD-4915-B38CAD87B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0" y="5733143"/>
            <a:ext cx="1971953" cy="9523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35D716-9FCC-C9A6-A16E-C491463AD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28324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7BE4-F7BC-224A-A4FB-20842836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SEMINARS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40D2B-7A36-4C43-A606-03756D9625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Effective ways of Studying</a:t>
            </a:r>
          </a:p>
          <a:p>
            <a:pPr algn="ctr"/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1C516-3A2D-BCA9-7ED6-0CA7BDC59A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Exam Anxiety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69EC-3D9F-3F40-43AB-FAFA767E5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3114230"/>
            <a:ext cx="3135085" cy="2927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002D2A-1BE5-F9B5-BCA3-A2F72F26C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99" y="3114231"/>
            <a:ext cx="3444430" cy="2927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9B4922-BF5D-43F3-6EF1-4F918DC48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257" y="6041361"/>
            <a:ext cx="1681666" cy="6441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5A637F-7469-C6C4-2885-6F6D45DB9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0913" y="614983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06660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E220B-8FF0-705A-FC8E-8D303CD7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6D8C9-72CF-16C7-FEB3-014CE64E8E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Methods of Coping With Stress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69EB3-203B-9973-71D7-91B1B15C8E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Psychological Health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E0F12-8B14-EF97-78D0-07B3A21FA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3" y="3429000"/>
            <a:ext cx="3307669" cy="2612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78E5D7-54F7-83FC-2D12-06AB2E8E0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127" y="3432628"/>
            <a:ext cx="3530843" cy="2608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90D2D-BEA9-9AF1-1C1F-BCB2C6D06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563" y="6248400"/>
            <a:ext cx="1449437" cy="4371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EDE7D3-412E-A091-33C0-6860FC625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274" y="6173369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6036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8FD5-CD6F-9881-D4EC-E98397E4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555712"/>
            <a:ext cx="4218435" cy="2390687"/>
          </a:xfrm>
        </p:spPr>
        <p:txBody>
          <a:bodyPr>
            <a:normAutofit/>
          </a:bodyPr>
          <a:lstStyle/>
          <a:p>
            <a:r>
              <a:rPr lang="en-US" dirty="0"/>
              <a:t>Welcome to FLEPS, your school</a:t>
            </a:r>
          </a:p>
        </p:txBody>
      </p:sp>
      <p:pic>
        <p:nvPicPr>
          <p:cNvPr id="6" name="Picture 2" descr="https://fleps.emu.edu.tr/en/PublishingImages/21752141_514988102172409_3048712885493975247_n.jpg">
            <a:extLst>
              <a:ext uri="{FF2B5EF4-FFF2-40B4-BE49-F238E27FC236}">
                <a16:creationId xmlns:a16="http://schemas.microsoft.com/office/drawing/2014/main" id="{29852425-9D8D-BE68-CE98-F4BB5EEE72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430" y="1457325"/>
            <a:ext cx="59150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FA80E8-A2C1-DBF1-9769-24113B992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3" y="3210560"/>
            <a:ext cx="3149825" cy="2959568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BF6A3DE-ECE0-7174-11C9-6F716A492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888" y="5860270"/>
            <a:ext cx="1225332" cy="619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B8CF761-C60F-5DD2-DB38-640D69CD0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2078" y="6027368"/>
            <a:ext cx="1151010" cy="4974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9BF58C-A084-04C4-01F4-29DAAAD3CB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508" y="197261"/>
            <a:ext cx="1002254" cy="9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42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A001-B043-3BD9-F0A0-12D5700B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ECA Member Responsible for the Promotion and Social Media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19665-7B99-4A4A-C613-67598DEAC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Aysha LAMA</a:t>
            </a: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600" b="1" i="0" u="none" strike="noStrike" kern="1200" cap="none" spc="0" baseline="0" dirty="0">
                <a:solidFill>
                  <a:srgbClr val="1F4E79"/>
                </a:solidFill>
                <a:uFillTx/>
                <a:latin typeface="Calibri"/>
              </a:rPr>
              <a:t>Students can share their pictures online through the school instagram account </a:t>
            </a:r>
            <a:endParaRPr lang="en-US" sz="3600" b="1" i="0" u="none" strike="noStrike" kern="1200" cap="none" spc="0" baseline="0" dirty="0">
              <a:solidFill>
                <a:srgbClr val="1F4E79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 dirty="0">
                <a:solidFill>
                  <a:srgbClr val="1F4E79"/>
                </a:solidFill>
                <a:uFillTx/>
                <a:latin typeface="Calibri"/>
              </a:rPr>
              <a:t>      </a:t>
            </a:r>
            <a:r>
              <a:rPr lang="tr-TR" sz="3600" b="1" i="0" u="none" strike="noStrike" kern="1200" cap="none" spc="0" baseline="0" dirty="0">
                <a:solidFill>
                  <a:srgbClr val="275317"/>
                </a:solidFill>
                <a:uFillTx/>
                <a:latin typeface="Calibri"/>
              </a:rPr>
              <a:t>( emu_fleps_official ) </a:t>
            </a: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5ECCE-3622-5448-4074-61C39B691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820229"/>
            <a:ext cx="1971953" cy="865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9C3473-2F0C-B7C4-CF77-8D26C6EA5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4804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ADAF-0C1C-9E0B-1EB2-6DC565EC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STUDENT SELF STUDY CENTER (</a:t>
            </a:r>
            <a:r>
              <a:rPr lang="en-US" b="1" dirty="0" err="1"/>
              <a:t>sssc</a:t>
            </a:r>
            <a:r>
              <a:rPr lang="en-US" b="1" dirty="0"/>
              <a:t>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EC85A2-C734-9BCD-C9D9-363AD5AA5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314" y="2206645"/>
            <a:ext cx="3870604" cy="3323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63685F-4A5F-3D80-C347-BB14F4041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629" y="2206646"/>
            <a:ext cx="3870604" cy="2995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9B3FC3-F118-048E-1301-A3C1C738A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73BCCC-DE92-1655-0A9B-229ABE9BA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19631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8E98CE7-2603-E6BA-6433-7832A54CCFA7}"/>
              </a:ext>
            </a:extLst>
          </p:cNvPr>
          <p:cNvSpPr txBox="1"/>
          <p:nvPr/>
        </p:nvSpPr>
        <p:spPr>
          <a:xfrm>
            <a:off x="1291771" y="794983"/>
            <a:ext cx="7874000" cy="447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SSSC? How will it help me?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SSSC is for YOU and will help you: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and develop your English!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Introduce you to a WIDE range of resources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Help you learn better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 exam techniques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Practice what you have learnt in class- alone or with your friends &amp; teachers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Offer you a comfortable environment when studying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Play chess with your friends.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CA707F-47C9-2D1D-129C-3A1BC9661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F12788-2C24-A883-EFD9-743DDE2DA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60587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09323-02F3-6CB4-73C6-B8ACCE184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Our SSSC Areas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ABD4B-44FC-7F28-C8E3-CD2A21579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latin typeface="+mj-lt"/>
              </a:rPr>
              <a:t>There are 3 different areas of the Study Center: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>
              <a:latin typeface="+mj-lt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The Consultancy Area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>
              <a:latin typeface="+mj-lt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2"/>
              <a:defRPr/>
            </a:pPr>
            <a:r>
              <a:rPr lang="en-US" altLang="en-US" sz="1800" b="1" dirty="0">
                <a:solidFill>
                  <a:srgbClr val="00B0F0"/>
                </a:solidFill>
                <a:latin typeface="+mj-lt"/>
              </a:rPr>
              <a:t>The Multimedia (Computer) Area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>
              <a:latin typeface="+mj-lt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00B050"/>
                </a:solidFill>
                <a:latin typeface="+mj-lt"/>
              </a:rPr>
              <a:t>3.</a:t>
            </a:r>
            <a:r>
              <a:rPr lang="en-US" altLang="en-US" dirty="0">
                <a:latin typeface="+mj-lt"/>
              </a:rPr>
              <a:t>    </a:t>
            </a:r>
            <a:r>
              <a:rPr lang="en-US" altLang="en-US" sz="1800" b="1" dirty="0">
                <a:solidFill>
                  <a:srgbClr val="00B050"/>
                </a:solidFill>
                <a:latin typeface="+mj-lt"/>
              </a:rPr>
              <a:t>The Self-Study Area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EF2EF-B3DF-AE87-EF4E-389FEBB57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593" y="1828800"/>
            <a:ext cx="2557721" cy="1754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0C3B35-E783-7C3A-662C-DAC202D6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92" y="3918858"/>
            <a:ext cx="2557721" cy="1973942"/>
          </a:xfrm>
          <a:prstGeom prst="rect">
            <a:avLst/>
          </a:prstGeom>
        </p:spPr>
      </p:pic>
      <p:pic>
        <p:nvPicPr>
          <p:cNvPr id="6" name="Picture 9" descr="F:\SSSC Pictures2\IMG_1722.JPG">
            <a:extLst>
              <a:ext uri="{FF2B5EF4-FFF2-40B4-BE49-F238E27FC236}">
                <a16:creationId xmlns:a16="http://schemas.microsoft.com/office/drawing/2014/main" id="{3B4D0299-641B-7418-2719-735DF0E20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879" y="4833256"/>
            <a:ext cx="2557721" cy="158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EC0C48-E605-A16F-E505-87E766D7F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971" y="5892800"/>
            <a:ext cx="928916" cy="7927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C4F92-9ED3-4E08-38FF-EF858D287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617" y="6188128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96865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51D9-6ECE-62E8-F0EE-B9072001A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64229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Did you know that Foreign Languages and English Preparatory School (FLEPS) is </a:t>
            </a:r>
            <a:r>
              <a:rPr lang="en-GB" sz="3600" b="1" dirty="0">
                <a:solidFill>
                  <a:schemeClr val="accent4">
                    <a:lumMod val="75000"/>
                  </a:schemeClr>
                </a:solidFill>
              </a:rPr>
              <a:t>internationally accredited for quality education</a:t>
            </a:r>
            <a:r>
              <a:rPr lang="en-GB" sz="3600" b="1" dirty="0">
                <a:solidFill>
                  <a:srgbClr val="0070C0"/>
                </a:solidFill>
              </a:rPr>
              <a:t> by 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Pearson Assured and EAQUALS?</a:t>
            </a:r>
            <a:b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539C705-0ED5-A12A-1D48-A8EBDE317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438" y="3179928"/>
            <a:ext cx="5771162" cy="28620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06C920-CCBF-1958-40A1-B7BA1A39D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72" y="5617028"/>
            <a:ext cx="1509486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9CEBB-59B6-0F9F-F6A0-545ABAF22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19656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3C61BB-6275-0A4F-6262-E7F99D26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FE8A52-46EF-9501-4B5A-7C2FD370FC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12633" y="3249864"/>
            <a:ext cx="4183062" cy="1948544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4250FBB-1C9C-07CA-77B7-4617675B04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67952" y="5730894"/>
            <a:ext cx="1492091" cy="9311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9E63CF-3129-3CCF-72F1-ABB49C2BC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33" y="2089120"/>
            <a:ext cx="2771141" cy="4023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DD1067-4017-BCFE-9680-7680EAFC5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877" y="6115144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2325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63819-8837-AC05-78CD-58CE1F47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100" b="1" dirty="0">
                <a:solidFill>
                  <a:srgbClr val="0070C0"/>
                </a:solidFill>
                <a:latin typeface="Century Gothic"/>
                <a:ea typeface="+mn-ea"/>
                <a:cs typeface="+mn-cs"/>
              </a:rPr>
              <a:t>You can ask any questions about EPS. </a:t>
            </a:r>
            <a:br>
              <a:rPr lang="en-US" sz="4100" b="1" dirty="0">
                <a:solidFill>
                  <a:srgbClr val="0070C0"/>
                </a:solidFill>
                <a:latin typeface="Century Gothic"/>
                <a:ea typeface="+mn-ea"/>
                <a:cs typeface="+mn-cs"/>
              </a:rPr>
            </a:br>
            <a:r>
              <a:rPr lang="en-US" sz="4100" b="1" dirty="0">
                <a:solidFill>
                  <a:schemeClr val="accent5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For example;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D65F6F-0653-351B-FC72-F92D760072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4889" y="2308927"/>
            <a:ext cx="2969009" cy="358475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8E2FFC-197F-3AEB-1B6F-48CADCA943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64407" y="2308927"/>
            <a:ext cx="2834886" cy="3584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C55CB6-A44E-1FFE-67AA-E0D635DCA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14" y="6248400"/>
            <a:ext cx="1217209" cy="4371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B20195-DDAE-BC53-0A99-0D55AA2A2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610" y="6379980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80959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4AF6-FAA1-1DF3-9F97-BBD47D2C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21C161-9E47-D699-CC73-9E3C39DA13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1951" y="2308927"/>
            <a:ext cx="2834886" cy="358475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8C84B3-F764-7880-5B6C-1B62846074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64407" y="2308927"/>
            <a:ext cx="2834886" cy="3584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ABD214-0160-D32D-20FE-0A09057FA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70" y="6023429"/>
            <a:ext cx="1971953" cy="6621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A67F18-51BA-EE7A-9A23-4344EA137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199" y="6140871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05342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20D0FA-331E-AEDF-FC17-B9450B5E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1333496" rtl="0" fontAlgn="auto" hangingPunct="1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/>
              </a:rPr>
              <a:t>You can send a petition</a:t>
            </a:r>
            <a:r>
              <a:rPr lang="tr-TR" sz="36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/>
              </a:rPr>
              <a:t> for </a:t>
            </a:r>
            <a:r>
              <a:rPr lang="en-GB" sz="36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/>
              </a:rPr>
              <a:t>any reasons</a:t>
            </a:r>
            <a:r>
              <a:rPr lang="en-US" sz="36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/>
              </a:rPr>
              <a:t> on our webs</a:t>
            </a:r>
            <a:r>
              <a:rPr lang="tr-TR" sz="36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/>
              </a:rPr>
              <a:t>ite </a:t>
            </a:r>
            <a:r>
              <a:rPr lang="tr-TR" sz="36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entury Gothic"/>
              </a:rPr>
              <a:t>(</a:t>
            </a:r>
            <a:r>
              <a:rPr lang="en-US" sz="36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https://fleps.emu.edu.tr/en</a:t>
            </a:r>
            <a:r>
              <a:rPr lang="tr-TR" sz="36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entury Gothic"/>
              </a:rPr>
              <a:t>). </a:t>
            </a:r>
            <a:br>
              <a:rPr lang="tr-TR" sz="36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/>
              </a:rPr>
            </a:br>
            <a:r>
              <a:rPr lang="tr-TR" sz="36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For example</a:t>
            </a:r>
            <a:r>
              <a:rPr lang="en-US" sz="36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;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3B9A57-D473-DAC7-3C14-04739A072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561303"/>
            <a:ext cx="2030144" cy="3517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8AE665-9C8C-BBF6-4DB8-3238A9ACD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284" y="2561303"/>
            <a:ext cx="1896020" cy="3517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FAD2D-EFFA-CFB1-BEA6-45060E257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913" y="2599740"/>
            <a:ext cx="1975275" cy="3517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78A5F8-6952-E4CC-D412-9557604C9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502" y="2599739"/>
            <a:ext cx="2060627" cy="3517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038366-5173-FD73-8720-60536F0893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240" y="2599739"/>
            <a:ext cx="1877731" cy="3517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DEAE9D-7506-195F-5137-C9B2A97D15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3575" y="2599739"/>
            <a:ext cx="2072820" cy="35176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FDCA3E-7641-54E9-18EE-68147102C7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2400" y="6079000"/>
            <a:ext cx="1536523" cy="6065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626EA7-F7CD-0B6C-0AE0-0D00EE085F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8513" y="6258313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92649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E1220D-D493-6017-2780-027D172E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C6EFFA-5AA2-E736-C074-7456C6E564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8675" y="2160588"/>
            <a:ext cx="3881437" cy="388143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A96BA8-BB50-486B-0196-46BC7EBAF4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3126665"/>
            <a:ext cx="4184650" cy="19492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714B64-FB13-DEED-9C89-6CECCAC3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971" y="6042025"/>
            <a:ext cx="1463952" cy="6435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21D8A5-BBA6-6FCC-A165-D65889180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052341"/>
            <a:ext cx="1687392" cy="49360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1778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0325-FACE-2915-47F2-C3F5EC94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Who is who in this institution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417A61C-B36B-3DC8-330F-430DC3C42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1741714"/>
            <a:ext cx="10691812" cy="17883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566695"/>
              <a:gd name="f7" fmla="val 1693333"/>
              <a:gd name="f8" fmla="val 169333"/>
              <a:gd name="f9" fmla="val 75813"/>
              <a:gd name="f10" fmla="val 9397362"/>
              <a:gd name="f11" fmla="val 9490882"/>
              <a:gd name="f12" fmla="val 1524000"/>
              <a:gd name="f13" fmla="val 1617520"/>
              <a:gd name="f14" fmla="+- 0 0 -90"/>
              <a:gd name="f15" fmla="*/ f3 1 9566695"/>
              <a:gd name="f16" fmla="*/ f4 1 1693333"/>
              <a:gd name="f17" fmla="+- f7 0 f5"/>
              <a:gd name="f18" fmla="+- f6 0 f5"/>
              <a:gd name="f19" fmla="*/ f14 f0 1"/>
              <a:gd name="f20" fmla="*/ f18 1 9566695"/>
              <a:gd name="f21" fmla="*/ f17 1 1693333"/>
              <a:gd name="f22" fmla="*/ 0 f18 1"/>
              <a:gd name="f23" fmla="*/ 169333 f17 1"/>
              <a:gd name="f24" fmla="*/ 169333 f18 1"/>
              <a:gd name="f25" fmla="*/ 0 f17 1"/>
              <a:gd name="f26" fmla="*/ 9397362 f18 1"/>
              <a:gd name="f27" fmla="*/ 9566695 f18 1"/>
              <a:gd name="f28" fmla="*/ 1524000 f17 1"/>
              <a:gd name="f29" fmla="*/ 1693333 f17 1"/>
              <a:gd name="f30" fmla="*/ f19 1 f2"/>
              <a:gd name="f31" fmla="*/ f22 1 9566695"/>
              <a:gd name="f32" fmla="*/ f23 1 1693333"/>
              <a:gd name="f33" fmla="*/ f24 1 9566695"/>
              <a:gd name="f34" fmla="*/ f25 1 1693333"/>
              <a:gd name="f35" fmla="*/ f26 1 9566695"/>
              <a:gd name="f36" fmla="*/ f27 1 9566695"/>
              <a:gd name="f37" fmla="*/ f28 1 1693333"/>
              <a:gd name="f38" fmla="*/ f29 1 1693333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9566695" h="1693333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gradFill>
            <a:gsLst>
              <a:gs pos="0">
                <a:srgbClr val="FFD3C5"/>
              </a:gs>
              <a:gs pos="100000">
                <a:srgbClr val="FF8E57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2204590" tIns="121916" rIns="121916" bIns="121916" anchor="t" anchorCtr="0" compatLnSpc="1">
            <a:noAutofit/>
          </a:bodyPr>
          <a:lstStyle/>
          <a:p>
            <a:pPr marL="0" marR="0" lvl="0" indent="0" algn="l" defTabSz="1422404" rtl="0" fontAlgn="auto" hangingPunct="1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The </a:t>
            </a:r>
            <a:r>
              <a:rPr lang="tr-TR" sz="36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D</a:t>
            </a:r>
            <a:r>
              <a:rPr lang="en-US" sz="3600" b="1" i="0" u="none" strike="noStrike" kern="1200" cap="none" spc="0" baseline="0" dirty="0" err="1">
                <a:solidFill>
                  <a:srgbClr val="C00000"/>
                </a:solidFill>
                <a:uFillTx/>
                <a:latin typeface="Calibri Light"/>
              </a:rPr>
              <a:t>irector</a:t>
            </a:r>
            <a:r>
              <a:rPr lang="en-US" sz="36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 of </a:t>
            </a:r>
            <a:r>
              <a:rPr lang="tr-TR" sz="36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FL</a:t>
            </a:r>
            <a:r>
              <a:rPr lang="en-US" sz="36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EPS: </a:t>
            </a:r>
            <a:endParaRPr lang="en-US" sz="3600" b="1" i="0" u="none" strike="noStrike" kern="1200" cap="none" spc="0" baseline="0" dirty="0">
              <a:solidFill>
                <a:srgbClr val="C00000"/>
              </a:solidFill>
              <a:uFillTx/>
              <a:latin typeface="Century Gothic"/>
            </a:endParaRPr>
          </a:p>
          <a:p>
            <a:pPr marL="0" marR="0" lvl="1" indent="0" defTabSz="1111252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SzPct val="100000"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Asst. Prof. Dr.</a:t>
            </a:r>
            <a:r>
              <a:rPr lang="tr-TR" sz="36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  <a:r>
              <a:rPr lang="en-US" sz="3600" b="1" i="0" u="none" strike="noStrike" kern="0" cap="none" spc="0" baseline="0" dirty="0" err="1">
                <a:solidFill>
                  <a:srgbClr val="000000"/>
                </a:solidFill>
                <a:uFillTx/>
                <a:latin typeface="Century Gothic" pitchFamily="34"/>
              </a:rPr>
              <a:t>Mutlu</a:t>
            </a:r>
            <a:r>
              <a:rPr lang="en-US" sz="3600" b="1" i="0" u="none" strike="noStrike" kern="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 KALE</a:t>
            </a:r>
            <a:endParaRPr lang="tr-TR" sz="36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D4E1F7B-7BF6-9CFF-3A15-318A61FEE7C7}"/>
              </a:ext>
            </a:extLst>
          </p:cNvPr>
          <p:cNvSpPr/>
          <p:nvPr/>
        </p:nvSpPr>
        <p:spPr>
          <a:xfrm>
            <a:off x="700088" y="3828489"/>
            <a:ext cx="10691812" cy="157772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566695"/>
              <a:gd name="f7" fmla="val 1693333"/>
              <a:gd name="f8" fmla="val 169333"/>
              <a:gd name="f9" fmla="val 75813"/>
              <a:gd name="f10" fmla="val 9397362"/>
              <a:gd name="f11" fmla="val 9490882"/>
              <a:gd name="f12" fmla="val 1524000"/>
              <a:gd name="f13" fmla="val 1617520"/>
              <a:gd name="f14" fmla="+- 0 0 -90"/>
              <a:gd name="f15" fmla="*/ f3 1 9566695"/>
              <a:gd name="f16" fmla="*/ f4 1 1693333"/>
              <a:gd name="f17" fmla="+- f7 0 f5"/>
              <a:gd name="f18" fmla="+- f6 0 f5"/>
              <a:gd name="f19" fmla="*/ f14 f0 1"/>
              <a:gd name="f20" fmla="*/ f18 1 9566695"/>
              <a:gd name="f21" fmla="*/ f17 1 1693333"/>
              <a:gd name="f22" fmla="*/ 0 f18 1"/>
              <a:gd name="f23" fmla="*/ 169333 f17 1"/>
              <a:gd name="f24" fmla="*/ 169333 f18 1"/>
              <a:gd name="f25" fmla="*/ 0 f17 1"/>
              <a:gd name="f26" fmla="*/ 9397362 f18 1"/>
              <a:gd name="f27" fmla="*/ 9566695 f18 1"/>
              <a:gd name="f28" fmla="*/ 1524000 f17 1"/>
              <a:gd name="f29" fmla="*/ 1693333 f17 1"/>
              <a:gd name="f30" fmla="*/ f19 1 f2"/>
              <a:gd name="f31" fmla="*/ f22 1 9566695"/>
              <a:gd name="f32" fmla="*/ f23 1 1693333"/>
              <a:gd name="f33" fmla="*/ f24 1 9566695"/>
              <a:gd name="f34" fmla="*/ f25 1 1693333"/>
              <a:gd name="f35" fmla="*/ f26 1 9566695"/>
              <a:gd name="f36" fmla="*/ f27 1 9566695"/>
              <a:gd name="f37" fmla="*/ f28 1 1693333"/>
              <a:gd name="f38" fmla="*/ f29 1 1693333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9566695" h="1693333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gradFill>
            <a:gsLst>
              <a:gs pos="0">
                <a:srgbClr val="C1F6FC"/>
              </a:gs>
              <a:gs pos="100000">
                <a:srgbClr val="52D8FF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2204590" tIns="121916" rIns="121916" bIns="121916" anchor="t" anchorCtr="0" compatLnSpc="1">
            <a:noAutofit/>
          </a:bodyPr>
          <a:lstStyle/>
          <a:p>
            <a:pPr marL="0" marR="0" lvl="0" indent="0" algn="l" defTabSz="1422404" rtl="0" fontAlgn="auto" hangingPunct="1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The </a:t>
            </a:r>
            <a:r>
              <a:rPr lang="tr-TR" sz="32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A</a:t>
            </a:r>
            <a:r>
              <a:rPr lang="en-US" sz="3200" b="1" i="0" u="none" strike="noStrike" kern="1200" cap="none" spc="0" baseline="0" dirty="0" err="1">
                <a:solidFill>
                  <a:srgbClr val="C00000"/>
                </a:solidFill>
                <a:uFillTx/>
                <a:latin typeface="Calibri Light"/>
              </a:rPr>
              <a:t>ssistant</a:t>
            </a:r>
            <a:r>
              <a:rPr lang="en-US" sz="32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 </a:t>
            </a:r>
            <a:r>
              <a:rPr lang="tr-TR" sz="32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D</a:t>
            </a:r>
            <a:r>
              <a:rPr lang="en-US" sz="3200" b="1" i="0" u="none" strike="noStrike" kern="1200" cap="none" spc="0" baseline="0" dirty="0" err="1">
                <a:solidFill>
                  <a:srgbClr val="C00000"/>
                </a:solidFill>
                <a:uFillTx/>
                <a:latin typeface="Calibri Light"/>
              </a:rPr>
              <a:t>irector</a:t>
            </a:r>
            <a:r>
              <a:rPr lang="en-US" sz="32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 of Student </a:t>
            </a:r>
            <a:r>
              <a:rPr lang="tr-TR" sz="32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and Administrative </a:t>
            </a:r>
            <a:r>
              <a:rPr lang="en-US" sz="32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Affairs: </a:t>
            </a:r>
            <a:endParaRPr lang="tr-TR" sz="3200" b="1" i="0" u="none" strike="noStrike" kern="1200" cap="none" spc="0" baseline="0" dirty="0">
              <a:solidFill>
                <a:srgbClr val="C00000"/>
              </a:solidFill>
              <a:uFillTx/>
              <a:latin typeface="Calibri Light"/>
            </a:endParaRPr>
          </a:p>
          <a:p>
            <a:pPr marL="228600" marR="0" lvl="1" indent="-228600" algn="l" defTabSz="1111252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Senior Instructor </a:t>
            </a:r>
            <a:r>
              <a:rPr lang="en-US" sz="2500" b="1" i="0" u="none" strike="noStrike" kern="0" cap="none" spc="0" baseline="0" dirty="0" err="1">
                <a:solidFill>
                  <a:srgbClr val="000000"/>
                </a:solidFill>
                <a:uFillTx/>
                <a:latin typeface="Century Gothic" pitchFamily="34"/>
              </a:rPr>
              <a:t>Filiz</a:t>
            </a:r>
            <a:r>
              <a:rPr lang="en-US" sz="2500" b="1" i="0" u="none" strike="noStrike" kern="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 KAVAZ</a:t>
            </a:r>
            <a:endParaRPr lang="tr-TR" sz="25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D72FC-B0FF-05E0-24E8-DB07A0524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E981D9-FFE1-9FA6-7754-F9487AFA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266" y="6388620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38756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A3B3A84-94CD-1E19-624C-5ABDA8E0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AAEEB0-BF41-7339-C0B0-8FA38892F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201" y="1117600"/>
            <a:ext cx="8372656" cy="5617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BF3BDC-C4AF-72C9-F38D-35F0746F2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43" y="5617028"/>
            <a:ext cx="1465944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5A1134-297D-B6AC-A0D9-73C0C3512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028" y="6129509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60532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59ADA-DD6B-BDC1-C274-6399DB71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FLEPS WEBSITE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8A06F4-E2C1-22D1-3FA4-59C37357E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702206"/>
            <a:ext cx="8596312" cy="279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E5743-FB55-A5D4-5D2D-88866C6F6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CA43A8-C47D-46FB-40B4-7BEF91FD6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1568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EA771-11C9-3E69-D93D-64BF5CA9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DA5BFC-D71D-491A-A6BC-017A50F431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5730" y="2160588"/>
            <a:ext cx="3887327" cy="388143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A71B8C-32B8-F371-4D13-B2C0619B3F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86514" y="2293257"/>
            <a:ext cx="5834743" cy="3541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D2CC24-ACD3-FD6E-2EB7-01FF7D68A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70" y="6042025"/>
            <a:ext cx="1712687" cy="6435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E66584-E5A8-A957-526A-CF471A9F6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371" y="6197599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9259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0FA5D-72A8-6868-DB61-CD93AD54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21D7FA-085E-4C4D-4297-4C40BF9BA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609601"/>
            <a:ext cx="8596312" cy="375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CCC5A7-C762-A2AC-DAB3-E5A11C887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0" y="6096000"/>
            <a:ext cx="1971953" cy="7619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6E9864-13AE-C6B3-245F-D643901C5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485" y="6274274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5A035-4F37-D849-7048-2F03800DCFF8}"/>
              </a:ext>
            </a:extLst>
          </p:cNvPr>
          <p:cNvSpPr txBox="1"/>
          <p:nvPr/>
        </p:nvSpPr>
        <p:spPr>
          <a:xfrm>
            <a:off x="665308" y="4742935"/>
            <a:ext cx="848031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ATTENDANCE LIMIT IS 60 THIS SEMESTER</a:t>
            </a:r>
          </a:p>
        </p:txBody>
      </p:sp>
    </p:spTree>
    <p:extLst>
      <p:ext uri="{BB962C8B-B14F-4D97-AF65-F5344CB8AC3E}">
        <p14:creationId xmlns:p14="http://schemas.microsoft.com/office/powerpoint/2010/main" val="1861556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720A-21FA-D071-E01F-259CF239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116058-1B41-4A9B-71CF-2330092C1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2" y="841829"/>
            <a:ext cx="10193337" cy="56315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F68D1F-C97D-B1DD-E522-9E18497BE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675086"/>
            <a:ext cx="1615923" cy="8753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2DBAAD-6484-7A50-A54A-299F8D0D4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306" y="6358209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93071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1D93E6-45F8-50FC-F3AB-D08E362C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DD064E4-0759-4391-4D16-56987BCDA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857" y="217714"/>
            <a:ext cx="9448800" cy="63137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3CB3A2-27A1-C003-465B-9D6E5DB50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857" y="6203153"/>
            <a:ext cx="796294" cy="4371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CB93AE-E21C-29CE-25E8-8794C1151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657" y="6014566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358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8E4D-2680-EED0-3496-51B169F3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CE26B0-29A0-09A2-DCC4-89A0E8C2F9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1616" y="2160588"/>
            <a:ext cx="3875555" cy="388143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E17A3E-1AE6-7895-C8F6-2B2984868C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57486" y="1669143"/>
            <a:ext cx="5123543" cy="3773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B542AB-93EE-07C8-85B1-C89460452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112" y="5776686"/>
            <a:ext cx="1770745" cy="9648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ADE8B5-534A-038F-1900-E2E475C82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171" y="6248400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44695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F6C6E-89C1-7833-3BA9-715860AD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318746-3C2D-B9C8-E328-7B2EE29C9873}"/>
              </a:ext>
            </a:extLst>
          </p:cNvPr>
          <p:cNvSpPr txBox="1"/>
          <p:nvPr/>
        </p:nvSpPr>
        <p:spPr>
          <a:xfrm>
            <a:off x="1016000" y="2740131"/>
            <a:ext cx="8149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F4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student is required to complete </a:t>
            </a: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successfully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B1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F4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level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F4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take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Proficiency Exam.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7D3F46-853A-D28D-C706-4C27A22BC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44DE74-96C6-56B3-5291-E9292FB04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285" y="6151280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11266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2D62-6D4A-8357-4585-4D3F9BBD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E201B6-5FF3-0EAE-489D-97A51E2AB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29" y="1088572"/>
            <a:ext cx="9521371" cy="5602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5B09B-620C-7776-2192-234F4310A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314" y="6130581"/>
            <a:ext cx="1565552" cy="6330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9418F-821B-763C-E18A-B4A4069A6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914" y="6248400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89110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12D6E-1251-03B4-4A5F-94FFE5AA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1FFAA2-1C6B-FC35-02D7-BA2B49C47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829" y="1016000"/>
            <a:ext cx="8244114" cy="548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5D1FD9-DF79-5758-DE1C-F6AFD7656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172" y="5914571"/>
            <a:ext cx="1333323" cy="7346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8EFA16-37A8-E6E7-2A70-2FB508334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554" y="6161199"/>
            <a:ext cx="1687392" cy="43554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1200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786B3-D4C6-B620-6BF7-91A786D0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Who </a:t>
            </a:r>
            <a:r>
              <a:rPr lang="en-US" b="1" dirty="0" err="1">
                <a:solidFill>
                  <a:srgbClr val="0070C0"/>
                </a:solidFill>
              </a:rPr>
              <a:t>ıs</a:t>
            </a:r>
            <a:r>
              <a:rPr lang="en-US" b="1" dirty="0">
                <a:solidFill>
                  <a:srgbClr val="0070C0"/>
                </a:solidFill>
              </a:rPr>
              <a:t> who </a:t>
            </a:r>
            <a:r>
              <a:rPr lang="en-US" b="1" dirty="0" err="1">
                <a:solidFill>
                  <a:srgbClr val="0070C0"/>
                </a:solidFill>
              </a:rPr>
              <a:t>ın</a:t>
            </a:r>
            <a:r>
              <a:rPr lang="en-US" b="1" dirty="0">
                <a:solidFill>
                  <a:srgbClr val="0070C0"/>
                </a:solidFill>
              </a:rPr>
              <a:t> this </a:t>
            </a:r>
            <a:r>
              <a:rPr lang="en-US" b="1" dirty="0" err="1">
                <a:solidFill>
                  <a:srgbClr val="0070C0"/>
                </a:solidFill>
              </a:rPr>
              <a:t>ınsıtutıon</a:t>
            </a:r>
            <a:endParaRPr lang="en-US" dirty="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89A2D34C-FADE-0148-8496-9DDA39443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22500"/>
            <a:ext cx="10691812" cy="13075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566695"/>
              <a:gd name="f7" fmla="val 1693333"/>
              <a:gd name="f8" fmla="val 169333"/>
              <a:gd name="f9" fmla="val 75813"/>
              <a:gd name="f10" fmla="val 9397362"/>
              <a:gd name="f11" fmla="val 9490882"/>
              <a:gd name="f12" fmla="val 1524000"/>
              <a:gd name="f13" fmla="val 1617520"/>
              <a:gd name="f14" fmla="+- 0 0 -90"/>
              <a:gd name="f15" fmla="*/ f3 1 9566695"/>
              <a:gd name="f16" fmla="*/ f4 1 1693333"/>
              <a:gd name="f17" fmla="+- f7 0 f5"/>
              <a:gd name="f18" fmla="+- f6 0 f5"/>
              <a:gd name="f19" fmla="*/ f14 f0 1"/>
              <a:gd name="f20" fmla="*/ f18 1 9566695"/>
              <a:gd name="f21" fmla="*/ f17 1 1693333"/>
              <a:gd name="f22" fmla="*/ 0 f18 1"/>
              <a:gd name="f23" fmla="*/ 169333 f17 1"/>
              <a:gd name="f24" fmla="*/ 169333 f18 1"/>
              <a:gd name="f25" fmla="*/ 0 f17 1"/>
              <a:gd name="f26" fmla="*/ 9397362 f18 1"/>
              <a:gd name="f27" fmla="*/ 9566695 f18 1"/>
              <a:gd name="f28" fmla="*/ 1524000 f17 1"/>
              <a:gd name="f29" fmla="*/ 1693333 f17 1"/>
              <a:gd name="f30" fmla="*/ f19 1 f2"/>
              <a:gd name="f31" fmla="*/ f22 1 9566695"/>
              <a:gd name="f32" fmla="*/ f23 1 1693333"/>
              <a:gd name="f33" fmla="*/ f24 1 9566695"/>
              <a:gd name="f34" fmla="*/ f25 1 1693333"/>
              <a:gd name="f35" fmla="*/ f26 1 9566695"/>
              <a:gd name="f36" fmla="*/ f27 1 9566695"/>
              <a:gd name="f37" fmla="*/ f28 1 1693333"/>
              <a:gd name="f38" fmla="*/ f29 1 1693333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9566695" h="1693333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gradFill>
            <a:gsLst>
              <a:gs pos="0">
                <a:srgbClr val="F0BDCF"/>
              </a:gs>
              <a:gs pos="100000">
                <a:srgbClr val="EC5858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2204590" tIns="121916" rIns="121916" bIns="121916" anchor="t" anchorCtr="0" compatLnSpc="1">
            <a:noAutofit/>
          </a:bodyPr>
          <a:lstStyle/>
          <a:p>
            <a:pPr marL="0" marR="0" lvl="0" indent="0" algn="l" defTabSz="1422404" rtl="0" fontAlgn="auto" hangingPunct="1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The </a:t>
            </a:r>
            <a:r>
              <a:rPr lang="tr-TR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A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ssistant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lang="tr-TR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D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irector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of </a:t>
            </a:r>
            <a:r>
              <a:rPr lang="en-US" sz="3200" b="0" i="0" u="none" strike="noStrike" kern="0" cap="none" spc="0" baseline="0" dirty="0">
                <a:solidFill>
                  <a:srgbClr val="000000"/>
                </a:solidFill>
                <a:uFillTx/>
                <a:latin typeface="Calibri Light"/>
              </a:rPr>
              <a:t>Testing Unit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: </a:t>
            </a:r>
            <a:endParaRPr lang="tr-TR" sz="32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  <a:p>
            <a:pPr marL="0" marR="0" lvl="1" indent="0" algn="l" defTabSz="1111252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SzPct val="100000"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Instructor </a:t>
            </a:r>
            <a:r>
              <a:rPr lang="en-US" sz="2500" b="1" i="0" u="none" strike="noStrike" kern="0" cap="none" spc="0" baseline="0" dirty="0" err="1">
                <a:solidFill>
                  <a:srgbClr val="000000"/>
                </a:solidFill>
                <a:uFillTx/>
                <a:latin typeface="Century Gothic" pitchFamily="34"/>
              </a:rPr>
              <a:t>Müsteyde</a:t>
            </a:r>
            <a:r>
              <a:rPr lang="en-US" sz="2500" b="1" i="0" u="none" strike="noStrike" kern="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 Akhisar</a:t>
            </a:r>
            <a:endParaRPr lang="tr-TR" sz="25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11FAB09-0584-BD8E-C552-1F4698362D5D}"/>
              </a:ext>
            </a:extLst>
          </p:cNvPr>
          <p:cNvSpPr/>
          <p:nvPr/>
        </p:nvSpPr>
        <p:spPr>
          <a:xfrm>
            <a:off x="700088" y="3978806"/>
            <a:ext cx="10691812" cy="13903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566695"/>
              <a:gd name="f7" fmla="val 1693333"/>
              <a:gd name="f8" fmla="val 169333"/>
              <a:gd name="f9" fmla="val 75813"/>
              <a:gd name="f10" fmla="val 9397362"/>
              <a:gd name="f11" fmla="val 9490882"/>
              <a:gd name="f12" fmla="val 1524000"/>
              <a:gd name="f13" fmla="val 1617520"/>
              <a:gd name="f14" fmla="+- 0 0 -90"/>
              <a:gd name="f15" fmla="*/ f3 1 9566695"/>
              <a:gd name="f16" fmla="*/ f4 1 1693333"/>
              <a:gd name="f17" fmla="+- f7 0 f5"/>
              <a:gd name="f18" fmla="+- f6 0 f5"/>
              <a:gd name="f19" fmla="*/ f14 f0 1"/>
              <a:gd name="f20" fmla="*/ f18 1 9566695"/>
              <a:gd name="f21" fmla="*/ f17 1 1693333"/>
              <a:gd name="f22" fmla="*/ 0 f18 1"/>
              <a:gd name="f23" fmla="*/ 169333 f17 1"/>
              <a:gd name="f24" fmla="*/ 169333 f18 1"/>
              <a:gd name="f25" fmla="*/ 0 f17 1"/>
              <a:gd name="f26" fmla="*/ 9397362 f18 1"/>
              <a:gd name="f27" fmla="*/ 9566695 f18 1"/>
              <a:gd name="f28" fmla="*/ 1524000 f17 1"/>
              <a:gd name="f29" fmla="*/ 1693333 f17 1"/>
              <a:gd name="f30" fmla="*/ f19 1 f2"/>
              <a:gd name="f31" fmla="*/ f22 1 9566695"/>
              <a:gd name="f32" fmla="*/ f23 1 1693333"/>
              <a:gd name="f33" fmla="*/ f24 1 9566695"/>
              <a:gd name="f34" fmla="*/ f25 1 1693333"/>
              <a:gd name="f35" fmla="*/ f26 1 9566695"/>
              <a:gd name="f36" fmla="*/ f27 1 9566695"/>
              <a:gd name="f37" fmla="*/ f28 1 1693333"/>
              <a:gd name="f38" fmla="*/ f29 1 1693333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9566695" h="1693333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gradFill>
            <a:gsLst>
              <a:gs pos="0">
                <a:srgbClr val="F0BDCF"/>
              </a:gs>
              <a:gs pos="100000">
                <a:srgbClr val="EC5858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2204590" tIns="121916" rIns="121916" bIns="121916" anchor="t" anchorCtr="0" compatLnSpc="1">
            <a:noAutofit/>
          </a:bodyPr>
          <a:lstStyle/>
          <a:p>
            <a:pPr marL="0" marR="0" lvl="0" indent="0" algn="l" defTabSz="1422404" rtl="0" fontAlgn="auto" hangingPunct="1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The </a:t>
            </a:r>
            <a:r>
              <a:rPr lang="tr-TR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A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ssistant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lang="tr-TR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D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irector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of Syllabus Unit </a:t>
            </a:r>
            <a:endParaRPr lang="tr-TR" sz="32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  <a:p>
            <a:pPr marL="228600" marR="0" lvl="1" indent="-228600" algn="l" defTabSz="1111252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Senior Instructor </a:t>
            </a:r>
            <a:r>
              <a:rPr lang="en-US" sz="2500" b="1" dirty="0">
                <a:solidFill>
                  <a:srgbClr val="000000"/>
                </a:solidFill>
                <a:latin typeface="Century Gothic" pitchFamily="34"/>
              </a:rPr>
              <a:t>Celen </a:t>
            </a:r>
            <a:r>
              <a:rPr lang="en-US" sz="2500" b="1">
                <a:solidFill>
                  <a:srgbClr val="000000"/>
                </a:solidFill>
                <a:latin typeface="Century Gothic" pitchFamily="34"/>
              </a:rPr>
              <a:t>Muezzın</a:t>
            </a:r>
            <a:endParaRPr lang="tr-TR" sz="25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82294-89C1-874C-5681-41633BA44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1CE0F7-C51B-D38E-8AE2-DD78990FA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723" y="5937670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23678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D5E1-1AEE-6918-3B1D-877DE420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B079C5-1EB2-7C28-362C-E9009F5EF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8974666" cy="5878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414671-F535-9DC4-2226-5398ABA5A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913" y="5907314"/>
            <a:ext cx="1320801" cy="7637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919CDA-51FE-3BF3-17C0-A2E1F8C68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592" y="6152233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18270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61FB-ED80-9519-09E3-691191FC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EB9DDA-6558-3D2E-95DE-5FE2255B3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429" y="783771"/>
            <a:ext cx="9535885" cy="5762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0B7C2A-089A-0C06-6D80-272BCA2A1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418" y="5805714"/>
            <a:ext cx="1971953" cy="9333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8CDBFD-A983-F8FF-E523-2E80B7195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285" y="6215306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95604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0CD3-8FEE-8056-7D37-9FC427B7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73" y="0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ASSESSMENT BREAKDOWN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7CC74F-FB00-0942-5373-3396AD7C52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372670"/>
              </p:ext>
            </p:extLst>
          </p:nvPr>
        </p:nvGraphicFramePr>
        <p:xfrm>
          <a:off x="1688484" y="551219"/>
          <a:ext cx="8596668" cy="6169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6668">
                  <a:extLst>
                    <a:ext uri="{9D8B030D-6E8A-4147-A177-3AD203B41FA5}">
                      <a16:colId xmlns:a16="http://schemas.microsoft.com/office/drawing/2014/main" val="1825688048"/>
                    </a:ext>
                  </a:extLst>
                </a:gridCol>
              </a:tblGrid>
              <a:tr h="3616959">
                <a:tc>
                  <a:txBody>
                    <a:bodyPr/>
                    <a:lstStyle/>
                    <a:p>
                      <a:pPr marL="50800" marR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Summative Assessment (80%)</a:t>
                      </a:r>
                    </a:p>
                    <a:p>
                      <a:pPr marL="0" marR="0">
                        <a:lnSpc>
                          <a:spcPts val="1380"/>
                        </a:lnSpc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Progress Test: 20%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Final Exam: 45%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Online Tasks (Pearson-based): 5%</a:t>
                      </a:r>
                    </a:p>
                    <a:p>
                      <a:pPr marL="342900" marR="0" lvl="0" indent="-342900">
                        <a:buFont typeface="Wingdings" panose="05000000000000000000" pitchFamily="2" charset="2"/>
                        <a:buChar char="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for regular Listening and Language in use practice</a:t>
                      </a:r>
                    </a:p>
                    <a:p>
                      <a:pPr marL="342900" marR="0" lvl="0" indent="-342900">
                        <a:buFont typeface="Wingdings" panose="05000000000000000000" pitchFamily="2" charset="2"/>
                        <a:buChar char="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the best two grades out of 4 tasks will be taken into consideration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Teacher Incentive: 5%</a:t>
                      </a:r>
                    </a:p>
                    <a:p>
                      <a:pPr marL="0" marR="0">
                        <a:lnSpc>
                          <a:spcPts val="60"/>
                        </a:lnSpc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71755" lvl="0" indent="-342900">
                        <a:lnSpc>
                          <a:spcPct val="93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Announced Reading &amp; Language in Use Quizzes: 5% </a:t>
                      </a:r>
                    </a:p>
                    <a:p>
                      <a:pPr marL="342900" marR="71755" lvl="0" indent="-342900">
                        <a:lnSpc>
                          <a:spcPct val="93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 quizzes, 2.5 pts each, best 2 count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160910"/>
                  </a:ext>
                </a:extLst>
              </a:tr>
              <a:tr h="2259919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Formative Assessment (20%)</a:t>
                      </a:r>
                    </a:p>
                    <a:p>
                      <a:pPr marL="0" marR="0">
                        <a:lnSpc>
                          <a:spcPts val="1380"/>
                        </a:lnSpc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Paragraph Writing: 5%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Paragraph: 8%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Presentation: 5%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Peer &amp; Self-Assessment: 2%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504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584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FE50-F48C-594D-77E4-E5389A34A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COUNSELING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0A439-5C25-647D-172C-3D38B3E4A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The Coordinator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Asst. Prof. Dr. </a:t>
            </a:r>
            <a:r>
              <a:rPr lang="en-US" sz="4800" b="1" dirty="0" err="1">
                <a:solidFill>
                  <a:srgbClr val="0070C0"/>
                </a:solidFill>
              </a:rPr>
              <a:t>Yonca</a:t>
            </a:r>
            <a:r>
              <a:rPr lang="en-US" sz="4800" b="1" dirty="0">
                <a:solidFill>
                  <a:srgbClr val="0070C0"/>
                </a:solidFill>
              </a:rPr>
              <a:t> AYBAY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Office No: </a:t>
            </a:r>
            <a:r>
              <a:rPr lang="en-US" sz="2800" b="1" dirty="0">
                <a:solidFill>
                  <a:srgbClr val="0070C0"/>
                </a:solidFill>
              </a:rPr>
              <a:t>3E, 3</a:t>
            </a:r>
            <a:r>
              <a:rPr lang="en-US" sz="2800" b="1" baseline="30000" dirty="0">
                <a:solidFill>
                  <a:srgbClr val="0070C0"/>
                </a:solidFill>
              </a:rPr>
              <a:t>rd</a:t>
            </a:r>
            <a:r>
              <a:rPr lang="en-US" sz="2800" b="1" dirty="0">
                <a:solidFill>
                  <a:srgbClr val="0070C0"/>
                </a:solidFill>
              </a:rPr>
              <a:t> Floor/ PREP 09, Ground Floor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Phone No:</a:t>
            </a:r>
            <a:r>
              <a:rPr lang="en-US" sz="2800" b="1" dirty="0">
                <a:solidFill>
                  <a:srgbClr val="0070C0"/>
                </a:solidFill>
              </a:rPr>
              <a:t> 0392 630 2261/ 0392 630 1296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E-mail: </a:t>
            </a:r>
            <a:r>
              <a:rPr lang="en-US" sz="2800" b="1" dirty="0">
                <a:solidFill>
                  <a:srgbClr val="0070C0"/>
                </a:solidFill>
              </a:rPr>
              <a:t>Yonca.aybay@emu.edu.tr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E047B-17FB-4266-4C6C-0717FE991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E13A93-0993-8A91-395D-1C021280B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170" y="614983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84916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771CE6-17C5-7F7C-3A1B-D569BE86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11" y="1"/>
            <a:ext cx="9699577" cy="2423886"/>
          </a:xfrm>
          <a:prstGeom prst="rect">
            <a:avLst/>
          </a:prstGeom>
        </p:spPr>
      </p:pic>
      <p:sp>
        <p:nvSpPr>
          <p:cNvPr id="36" name="Title 35">
            <a:extLst>
              <a:ext uri="{FF2B5EF4-FFF2-40B4-BE49-F238E27FC236}">
                <a16:creationId xmlns:a16="http://schemas.microsoft.com/office/drawing/2014/main" id="{41D79347-A580-138E-B15E-FEAE0583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F41E49B0-BD76-F0E7-D7FA-DC8495A18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9712" y="2796379"/>
            <a:ext cx="5462489" cy="32677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06EA3F-86EA-8D9A-90F3-3249CF535086}"/>
              </a:ext>
            </a:extLst>
          </p:cNvPr>
          <p:cNvSpPr txBox="1"/>
          <p:nvPr/>
        </p:nvSpPr>
        <p:spPr>
          <a:xfrm>
            <a:off x="841829" y="2278466"/>
            <a:ext cx="38027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The Counselor can help students to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understand how best they can learn and improve their academic performance by;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Examining individual blocks to efficient study,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Personal issue of     motivation,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Time organization,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Study management.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E96CB6-F964-8644-2654-65BF69F63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70" y="6064118"/>
            <a:ext cx="1971953" cy="6214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DEE2F6-E7EE-5DF6-712D-58219D628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914" y="6071376"/>
            <a:ext cx="1687392" cy="62141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1191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51AD-349A-F6FD-1605-7608E960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FAIL B1 AT THE END OF THE YEAR,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29EE7-846A-D6BA-6F52-BCEF5A843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You can complete B1 level in the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summer school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and take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proficiency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at the end of the course. 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If you are not happy with your exam result after the summer school, you can take prof. again in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September.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You can also take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PTE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exam which is internationally recognized.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F78AF-8F53-AE54-7446-120FFC876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89955F-ED1D-794D-23A0-DE32A3E68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485" y="6034790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65190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CA124E-3F38-F201-FDBF-D398BEBB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963229-AABC-4C7C-A35C-E38DD88EAA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5730" y="2160588"/>
            <a:ext cx="3887327" cy="388143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0E3CAA4-CF44-A25C-EA9E-74E3C4DB6C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3057" y="1930400"/>
            <a:ext cx="5621114" cy="3881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C61AEB-B76D-CDF9-5D9A-F4FEE539E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941" y="5890361"/>
            <a:ext cx="1971953" cy="7637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D0A357-2BAC-A88A-CB31-AA0FDF0C6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26110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50A65-BC64-7939-0DE9-F465B3E3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758603-4CD1-D380-E73C-188CAEC86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901" y="609600"/>
            <a:ext cx="7798198" cy="563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C180A-D50F-C806-946C-F63B5BCB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CB2FFD-82EB-8C12-5653-36574C075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098985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2134-2CF8-71EB-BEB6-EAAE77E5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D78E-3CD5-6A4D-9E06-3773071B8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Good luck and welcome to EMU EPS</a:t>
            </a:r>
            <a:br>
              <a:rPr lang="en-US" sz="48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4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2025-2026</a:t>
            </a:r>
          </a:p>
          <a:p>
            <a:pPr marL="0" indent="0">
              <a:buNone/>
            </a:pP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0D2D0-CD3B-ABC7-9695-AA08ABEF9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36F40D-3B33-91AD-20B4-63D6E3CD1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2929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3D16-CDAA-33E3-822B-B31D8F66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HOW CAN I GET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03EE-1328-FA8E-45D7-EEAB51FC6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STUDENT AFFAIRS TEAM (SAT)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Office no:224, 2</a:t>
            </a:r>
            <a:r>
              <a:rPr lang="en-US" sz="4000" b="1" baseline="30000" dirty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Floor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Phone no:0392 630 1112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Contact: https://fleps.emu.edu.tr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6C1CC-AF7A-9C3C-45BB-2D28852AC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0F1D6-B71E-C76B-59F6-B363DECDB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42" y="5844331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5944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DF75-0949-D26A-EC24-DDB24DA4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HOW CAN I GET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1BD2-D724-9A30-0F4D-B024B63D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SAT COORDINATOR : </a:t>
            </a:r>
            <a:r>
              <a:rPr lang="en-US" sz="3600" dirty="0" err="1">
                <a:solidFill>
                  <a:srgbClr val="0070C0"/>
                </a:solidFill>
              </a:rPr>
              <a:t>Heves</a:t>
            </a:r>
            <a:r>
              <a:rPr lang="en-US" sz="3600" dirty="0">
                <a:solidFill>
                  <a:srgbClr val="0070C0"/>
                </a:solidFill>
              </a:rPr>
              <a:t> SORGUÇ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RESEARCH ASSISTANTS:</a:t>
            </a:r>
            <a:endParaRPr lang="en-US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 Neepa NAROTTAM LODHIA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Aslıgül</a:t>
            </a:r>
            <a:r>
              <a:rPr lang="en-US" sz="3600" dirty="0">
                <a:solidFill>
                  <a:srgbClr val="0070C0"/>
                </a:solidFill>
              </a:rPr>
              <a:t> ASKIN</a:t>
            </a: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3990E-88BD-3246-3D82-32706F8AB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439BD9-0C23-7B03-A649-BA1088989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4894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862CA-B3C4-1E0D-D335-BC03092A7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950E4-07D4-AAB6-9E1D-EC4B36D8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ASSISTANTS: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SELAY KESEN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YASEMİN YILŞEN ÖZALP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SONAY ASYA KAVAZ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ASAL SOLTANI CHAKINI</a:t>
            </a:r>
          </a:p>
        </p:txBody>
      </p:sp>
    </p:spTree>
    <p:extLst>
      <p:ext uri="{BB962C8B-B14F-4D97-AF65-F5344CB8AC3E}">
        <p14:creationId xmlns:p14="http://schemas.microsoft.com/office/powerpoint/2010/main" val="197568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B03640-F295-5A59-8E73-9CD02CD3E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HOW CAN I GET INFORMATION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2B701-3240-9E95-044B-536328085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611086"/>
            <a:ext cx="4184035" cy="4430275"/>
          </a:xfrm>
        </p:spPr>
        <p:txBody>
          <a:bodyPr>
            <a:normAutofit lnSpcReduction="10000"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2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entury Gothic"/>
              </a:rPr>
              <a:t>Student Affairs Secretary</a:t>
            </a:r>
            <a:r>
              <a:rPr lang="tr-TR" sz="3200" b="0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entury Gothic"/>
              </a:rPr>
              <a:t>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Office no: 223, 2nd Floor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Phone no: 0392 630 2153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 dirty="0">
              <a:solidFill>
                <a:schemeClr val="accent5">
                  <a:lumMod val="75000"/>
                </a:schemeClr>
              </a:solidFill>
              <a:uFillTx/>
              <a:latin typeface="Century Gothic" pitchFamily="34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solidFill>
                  <a:srgbClr val="0070C0"/>
                </a:solidFill>
                <a:uFillTx/>
                <a:latin typeface="Century Gothic" pitchFamily="34"/>
              </a:rPr>
              <a:t>Pembe</a:t>
            </a:r>
            <a:r>
              <a:rPr lang="en-US" sz="28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 pitchFamily="34"/>
              </a:rPr>
              <a:t> </a:t>
            </a:r>
            <a:r>
              <a:rPr lang="tr-TR" sz="28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 pitchFamily="34"/>
              </a:rPr>
              <a:t>KARA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6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entury Gothic"/>
              </a:rPr>
              <a:t>FLEPS Secretary</a:t>
            </a:r>
            <a:r>
              <a:rPr lang="tr-TR" sz="3600" b="0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entury Gothic"/>
              </a:rPr>
              <a:t>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(office 212, 2nd Floor)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Phone no: 0392 630 1330</a:t>
            </a:r>
            <a:endParaRPr lang="en-US" sz="2000" b="1" i="0" u="none" strike="noStrike" kern="1200" cap="none" spc="0" baseline="0" dirty="0">
              <a:solidFill>
                <a:schemeClr val="accent5">
                  <a:lumMod val="75000"/>
                </a:schemeClr>
              </a:solidFill>
              <a:uFillTx/>
              <a:latin typeface="Century Gothic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  <a:latin typeface="Century Gothic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 pitchFamily="34"/>
              </a:rPr>
              <a:t>Emine CANNUR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F82C3A-1B47-3280-70DA-D65EC48AB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611087"/>
            <a:ext cx="4184034" cy="4430276"/>
          </a:xfrm>
        </p:spPr>
        <p:txBody>
          <a:bodyPr>
            <a:normAutofit lnSpcReduction="10000"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600" b="1" i="0" u="none" strike="noStrike" kern="1200" cap="none" spc="0" baseline="0" dirty="0">
                <a:solidFill>
                  <a:schemeClr val="accent2">
                    <a:lumMod val="75000"/>
                  </a:schemeClr>
                </a:solidFill>
                <a:uFillTx/>
                <a:latin typeface="Century Gothic"/>
              </a:rPr>
              <a:t>Administrator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Office no: 210, 2nd Floor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Phone no: 0392 630 2188</a:t>
            </a:r>
            <a:endParaRPr lang="en-US" sz="1800" b="1" i="0" u="none" strike="noStrike" kern="1200" cap="none" spc="0" baseline="0" dirty="0">
              <a:solidFill>
                <a:schemeClr val="accent5">
                  <a:lumMod val="75000"/>
                </a:schemeClr>
              </a:solidFill>
              <a:uFillTx/>
              <a:latin typeface="Century Gothic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000000"/>
              </a:solidFill>
              <a:latin typeface="Century Gothic"/>
            </a:endParaRPr>
          </a:p>
          <a:p>
            <a:pPr marL="0" indent="0" algn="ctr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2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/>
              </a:rPr>
              <a:t>Ercan ERCANLAR</a:t>
            </a:r>
            <a:endParaRPr lang="tr-TR" sz="3200" b="0" i="0" u="none" strike="noStrike" kern="1200" cap="none" spc="0" baseline="0" dirty="0">
              <a:solidFill>
                <a:srgbClr val="0070C0"/>
              </a:solidFill>
              <a:uFillTx/>
              <a:latin typeface="Century Gothic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 dirty="0">
              <a:solidFill>
                <a:srgbClr val="000000"/>
              </a:solidFill>
              <a:uFillTx/>
              <a:latin typeface="Century Gothic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 dirty="0">
              <a:solidFill>
                <a:srgbClr val="000000"/>
              </a:solidFill>
              <a:uFillTx/>
              <a:latin typeface="Century Gothic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200" b="1" i="0" u="none" strike="noStrike" kern="1200" cap="none" spc="0" baseline="0" dirty="0">
                <a:solidFill>
                  <a:schemeClr val="accent2">
                    <a:lumMod val="75000"/>
                  </a:schemeClr>
                </a:solidFill>
                <a:uFillTx/>
                <a:latin typeface="Century Gothic"/>
              </a:rPr>
              <a:t>Computer Operator</a:t>
            </a:r>
            <a:endParaRPr lang="en-US" sz="3200" b="1" i="0" u="none" strike="noStrike" kern="1200" cap="none" spc="0" baseline="0" dirty="0">
              <a:solidFill>
                <a:schemeClr val="accent2">
                  <a:lumMod val="75000"/>
                </a:schemeClr>
              </a:solidFill>
              <a:uFillTx/>
              <a:latin typeface="Century Gothic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Office no: 1E, 1st Floor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Phone no: 0392 630 234</a:t>
            </a:r>
            <a:r>
              <a:rPr lang="en-US" sz="18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6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 err="1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Whatsapp</a:t>
            </a:r>
            <a:r>
              <a:rPr lang="en-US" sz="1800" b="1" i="0" u="none" strike="noStrike" kern="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 No:05338711075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kern="0" dirty="0">
              <a:solidFill>
                <a:schemeClr val="accent5">
                  <a:lumMod val="75000"/>
                </a:schemeClr>
              </a:solidFill>
              <a:latin typeface="Century Gothic"/>
            </a:endParaRPr>
          </a:p>
          <a:p>
            <a:pPr marL="0" indent="0" algn="ctr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 dirty="0">
                <a:solidFill>
                  <a:srgbClr val="0070C0"/>
                </a:solidFill>
                <a:uFillTx/>
                <a:latin typeface="Century Gothic"/>
              </a:rPr>
              <a:t>Seyyed Ali </a:t>
            </a:r>
            <a:r>
              <a:rPr lang="en-US" sz="2400" b="1" i="0" u="none" strike="noStrike" kern="0" cap="none" spc="0" baseline="0" dirty="0" err="1">
                <a:solidFill>
                  <a:srgbClr val="0070C0"/>
                </a:solidFill>
                <a:uFillTx/>
                <a:latin typeface="Century Gothic"/>
              </a:rPr>
              <a:t>Kamalı</a:t>
            </a:r>
            <a:r>
              <a:rPr lang="en-US" sz="2400" b="1" i="0" u="none" strike="noStrike" kern="0" cap="none" spc="0" baseline="0" dirty="0">
                <a:solidFill>
                  <a:srgbClr val="0070C0"/>
                </a:solidFill>
                <a:uFillTx/>
                <a:latin typeface="Century Gothic"/>
              </a:rPr>
              <a:t> MOHAMAREH</a:t>
            </a:r>
            <a:endParaRPr lang="tr-TR" sz="2400" b="0" i="0" u="none" strike="noStrike" kern="1200" cap="none" spc="0" baseline="0" dirty="0">
              <a:solidFill>
                <a:srgbClr val="0070C0"/>
              </a:solidFill>
              <a:uFillTx/>
              <a:latin typeface="Century Gothic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 dirty="0">
              <a:solidFill>
                <a:schemeClr val="accent5">
                  <a:lumMod val="75000"/>
                </a:schemeClr>
              </a:solidFill>
              <a:uFillTx/>
              <a:latin typeface="Century Gothic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9851DA-31C2-DF7D-B325-AA013B13A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6041361"/>
            <a:ext cx="1971953" cy="6441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AF664B-C98C-9D94-E17F-CE739F552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2756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1A11-E92A-25DB-C301-B04AFF538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EXTRA CURRICULAR ACTIVITIES (ECA)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5FD9E-CA1B-C115-2B26-4A1405BF8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TEAM LEADER: </a:t>
            </a:r>
            <a:r>
              <a:rPr lang="en-US" sz="3200" b="1" dirty="0" err="1">
                <a:solidFill>
                  <a:srgbClr val="0070C0"/>
                </a:solidFill>
              </a:rPr>
              <a:t>Zekiye</a:t>
            </a:r>
            <a:r>
              <a:rPr lang="en-US" sz="3200" b="1" dirty="0">
                <a:solidFill>
                  <a:srgbClr val="0070C0"/>
                </a:solidFill>
              </a:rPr>
              <a:t> DELLALOĞLU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TEAM MEMBERS</a:t>
            </a:r>
            <a:r>
              <a:rPr lang="en-US" sz="3200" b="1" dirty="0">
                <a:solidFill>
                  <a:srgbClr val="0070C0"/>
                </a:solidFill>
              </a:rPr>
              <a:t>: Sultan TAŞKIRAN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                             Aysha LAMA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                             </a:t>
            </a:r>
            <a:r>
              <a:rPr lang="en-US" sz="3200" b="1" dirty="0" err="1">
                <a:solidFill>
                  <a:srgbClr val="0070C0"/>
                </a:solidFill>
              </a:rPr>
              <a:t>Munise</a:t>
            </a:r>
            <a:r>
              <a:rPr lang="en-US" sz="3200" b="1" dirty="0">
                <a:solidFill>
                  <a:srgbClr val="0070C0"/>
                </a:solidFill>
              </a:rPr>
              <a:t> KEŞANLI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					       Ayşe ÖZVERİR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						  Refika İLKAN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	                        </a:t>
            </a:r>
            <a:r>
              <a:rPr lang="en-US" sz="3200" b="1" dirty="0" err="1">
                <a:solidFill>
                  <a:srgbClr val="0070C0"/>
                </a:solidFill>
              </a:rPr>
              <a:t>Fayka</a:t>
            </a:r>
            <a:r>
              <a:rPr lang="en-US" sz="3200" b="1" dirty="0">
                <a:solidFill>
                  <a:srgbClr val="0070C0"/>
                </a:solidFill>
              </a:rPr>
              <a:t> GURESUN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							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CC3A94-0796-75E1-77A2-7112E8C89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0E18D9-27CE-CD44-FE25-44D6E7F0F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892394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08E8D5A9B4CB4EBB6A6F99BA25BEBF" ma:contentTypeVersion="1" ma:contentTypeDescription="Create a new document." ma:contentTypeScope="" ma:versionID="ed875a5721f4dae218768c1af0a4dd7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C196D8A-E4DD-4F50-BF8A-08960B502FA8}"/>
</file>

<file path=customXml/itemProps2.xml><?xml version="1.0" encoding="utf-8"?>
<ds:datastoreItem xmlns:ds="http://schemas.openxmlformats.org/officeDocument/2006/customXml" ds:itemID="{61EE2BB5-81D5-465B-8AE4-F0BB341B0107}"/>
</file>

<file path=customXml/itemProps3.xml><?xml version="1.0" encoding="utf-8"?>
<ds:datastoreItem xmlns:ds="http://schemas.openxmlformats.org/officeDocument/2006/customXml" ds:itemID="{BA624092-4F59-48AB-A258-3F9AD8996FCA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457</TotalTime>
  <Words>827</Words>
  <Application>Microsoft Office PowerPoint</Application>
  <PresentationFormat>Widescreen</PresentationFormat>
  <Paragraphs>157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Calibri Light</vt:lpstr>
      <vt:lpstr>Century Gothic</vt:lpstr>
      <vt:lpstr>Symbol</vt:lpstr>
      <vt:lpstr>Trebuchet MS</vt:lpstr>
      <vt:lpstr>Wingdings</vt:lpstr>
      <vt:lpstr>Wingdings 3</vt:lpstr>
      <vt:lpstr>Facet</vt:lpstr>
      <vt:lpstr>EASTERN MEDITERRANEAN UNIVERSITY</vt:lpstr>
      <vt:lpstr>Welcome to FLEPS, your school</vt:lpstr>
      <vt:lpstr>Who is who in this institution</vt:lpstr>
      <vt:lpstr>Who ıs who ın this ınsıtutıon</vt:lpstr>
      <vt:lpstr>HOW CAN I GET INFORMATION</vt:lpstr>
      <vt:lpstr>HOW CAN I GET INFORMATION</vt:lpstr>
      <vt:lpstr>PowerPoint Presentation</vt:lpstr>
      <vt:lpstr>HOW CAN I GET INFORMATION</vt:lpstr>
      <vt:lpstr>EXTRA CURRICULAR ACTIVITIES (ECA)</vt:lpstr>
      <vt:lpstr>Some Activities for This Semester</vt:lpstr>
      <vt:lpstr>PowerPoint Presentation</vt:lpstr>
      <vt:lpstr>PowerPoint Presentation</vt:lpstr>
      <vt:lpstr>Elderly Home and Anımal Shelter Visit</vt:lpstr>
      <vt:lpstr>TRIPS</vt:lpstr>
      <vt:lpstr>PICNIC</vt:lpstr>
      <vt:lpstr>COMPETITIONS</vt:lpstr>
      <vt:lpstr>DEBATE For EPSA010/11 and EPSU010 (MUN)</vt:lpstr>
      <vt:lpstr>SEMINARS</vt:lpstr>
      <vt:lpstr>PowerPoint Presentation</vt:lpstr>
      <vt:lpstr>ECA Member Responsible for the Promotion and Social Media Unit</vt:lpstr>
      <vt:lpstr>STUDENT SELF STUDY CENTER (sssc)</vt:lpstr>
      <vt:lpstr>PowerPoint Presentation</vt:lpstr>
      <vt:lpstr>Our SSSC Areas</vt:lpstr>
      <vt:lpstr>Did you know that Foreign Languages and English Preparatory School (FLEPS) is internationally accredited for quality education by Pearson Assured and EAQUALS? </vt:lpstr>
      <vt:lpstr>PowerPoint Presentation</vt:lpstr>
      <vt:lpstr>You can ask any questions about EPS.  For example;</vt:lpstr>
      <vt:lpstr>PowerPoint Presentation</vt:lpstr>
      <vt:lpstr>You can send a petition for any reasons on our website (https://fleps.emu.edu.tr/en).  For example;</vt:lpstr>
      <vt:lpstr>PowerPoint Presentation</vt:lpstr>
      <vt:lpstr>PowerPoint Presentation</vt:lpstr>
      <vt:lpstr>FLEPS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BREAKDOWN</vt:lpstr>
      <vt:lpstr>COUNSELING CENTER</vt:lpstr>
      <vt:lpstr>PowerPoint Presentation</vt:lpstr>
      <vt:lpstr>IF YOU FAIL B1 AT THE END OF THE YEAR,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hazirlik</dc:creator>
  <cp:lastModifiedBy>Heves SORGUÇ</cp:lastModifiedBy>
  <cp:revision>98</cp:revision>
  <dcterms:created xsi:type="dcterms:W3CDTF">2025-03-06T14:18:30Z</dcterms:created>
  <dcterms:modified xsi:type="dcterms:W3CDTF">2025-10-03T12:09:59Z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0x0101002D08E8D5A9B4CB4EBB6A6F99BA25BEBF</vt:lpwstr>
  </property>
</Properties>
</file>