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7" r:id="rId31"/>
    <p:sldId id="288" r:id="rId32"/>
    <p:sldId id="289" r:id="rId33"/>
    <p:sldId id="290" r:id="rId34"/>
    <p:sldId id="291" r:id="rId35"/>
    <p:sldId id="307" r:id="rId36"/>
    <p:sldId id="308" r:id="rId37"/>
    <p:sldId id="309" r:id="rId38"/>
    <p:sldId id="310" r:id="rId39"/>
    <p:sldId id="306" r:id="rId40"/>
    <p:sldId id="311" r:id="rId41"/>
    <p:sldId id="312" r:id="rId42"/>
    <p:sldId id="296" r:id="rId43"/>
    <p:sldId id="297" r:id="rId44"/>
    <p:sldId id="299" r:id="rId45"/>
    <p:sldId id="300" r:id="rId46"/>
    <p:sldId id="301" r:id="rId47"/>
    <p:sldId id="302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C7D4"/>
    <a:srgbClr val="B6D9C7"/>
    <a:srgbClr val="AAD5C2"/>
    <a:srgbClr val="3C2DFB"/>
    <a:srgbClr val="AC9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5884" autoAdjust="0"/>
  </p:normalViewPr>
  <p:slideViewPr>
    <p:cSldViewPr snapToGrid="0">
      <p:cViewPr>
        <p:scale>
          <a:sx n="100" d="100"/>
          <a:sy n="100" d="100"/>
        </p:scale>
        <p:origin x="990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55" Type="http://schemas.openxmlformats.org/officeDocument/2006/relationships/customXml" Target="../customXml/item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1EADE-8E88-4C7C-8AC5-FB148DE4940E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823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B6794-849E-4626-908B-D15793550EFB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5330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B64E7-5594-42A3-ADBF-E95A7ACEAD64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901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462B0B-D248-4FFB-8695-AD7FA4B1284A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424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78EFB-9159-4510-B73F-4F0409ADE937}" type="datetime1">
              <a:rPr lang="en-US" smtClean="0"/>
              <a:t>10/15/2026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650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C9412-2452-4BED-A324-9D8C115361AD}" type="datetime1">
              <a:rPr lang="en-US" smtClean="0"/>
              <a:t>10/15/2026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433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18F62-D251-40E8-A23C-F4CFE9FEAB41}" type="datetime1">
              <a:rPr lang="en-US" smtClean="0"/>
              <a:t>10/15/2026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605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6144-149E-4874-93A5-554A0357CF82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273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BA65D8-0540-4835-AE5C-25D29DBA01BE}" type="datetime1">
              <a:rPr lang="en-US" smtClean="0"/>
              <a:t>10/15/2026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675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A835-12AC-4E8F-955A-EA3F4DE2791F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8002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A835-12AC-4E8F-955A-EA3F4DE2791F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432653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A835-12AC-4E8F-955A-EA3F4DE2791F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6064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A835-12AC-4E8F-955A-EA3F4DE2791F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4853118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BA835-12AC-4E8F-955A-EA3F4DE2791F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139325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C8B9C-477D-492A-96AD-1FC2CC997A73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6855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3AED5-E26D-4E29-B1B3-7847B6779594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4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1BA835-12AC-4E8F-955A-EA3F4DE2791F}" type="datetime1">
              <a:rPr lang="en-US" smtClean="0"/>
              <a:t>10/15/2026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7E7843D-FF13-4365-9478-9625B70A27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481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7.png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hyperlink" Target="https://fleps.emu.edu.tr/en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11" Type="http://schemas.openxmlformats.org/officeDocument/2006/relationships/image" Target="../media/image4.png"/><Relationship Id="rId5" Type="http://schemas.openxmlformats.org/officeDocument/2006/relationships/image" Target="../media/image40.png"/><Relationship Id="rId10" Type="http://schemas.openxmlformats.org/officeDocument/2006/relationships/image" Target="../media/image3.jpeg"/><Relationship Id="rId4" Type="http://schemas.openxmlformats.org/officeDocument/2006/relationships/image" Target="../media/image39.png"/><Relationship Id="rId9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mosaic of colorful geometric shapes">
            <a:extLst>
              <a:ext uri="{FF2B5EF4-FFF2-40B4-BE49-F238E27FC236}">
                <a16:creationId xmlns:a16="http://schemas.microsoft.com/office/drawing/2014/main" id="{B662042F-C505-F1F6-3880-782EC13FC8E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046" r="41109"/>
          <a:stretch/>
        </p:blipFill>
        <p:spPr>
          <a:xfrm>
            <a:off x="1" y="10"/>
            <a:ext cx="4876799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B5B7C2-7185-1F7A-1009-A231B2B4E4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76799" y="871758"/>
            <a:ext cx="5558971" cy="498838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EASTERN MEDITERRANEAN UNIVERSITY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2623C8-B52E-898C-3376-6FD9503AB1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1486" y="946598"/>
            <a:ext cx="9811657" cy="4974863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sz="2800" b="1" dirty="0">
                <a:solidFill>
                  <a:srgbClr val="7030A0"/>
                </a:solidFill>
              </a:rPr>
              <a:t>ENGLISH PREPARATORY SCHOOL</a:t>
            </a:r>
          </a:p>
          <a:p>
            <a:r>
              <a:rPr lang="en-US" sz="2800" b="1" dirty="0">
                <a:solidFill>
                  <a:srgbClr val="7030A0"/>
                </a:solidFill>
              </a:rPr>
              <a:t>ORIENTATION FOR EPS STUDENTS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9E7C37-F4E5-638A-414F-DF229962A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7153" y="6114663"/>
            <a:ext cx="1365622" cy="6889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D77642-70E3-D257-A58E-7F9E206A1E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02266" y="6388620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048801DC-6FAC-FA91-212F-4D3BA6BCE0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97999" y="6005409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1266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78FD5-CD6F-9881-D4EC-E98397E44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088" y="555712"/>
            <a:ext cx="4218435" cy="2390687"/>
          </a:xfrm>
        </p:spPr>
        <p:txBody>
          <a:bodyPr>
            <a:normAutofit/>
          </a:bodyPr>
          <a:lstStyle/>
          <a:p>
            <a:r>
              <a:rPr lang="en-US" dirty="0"/>
              <a:t>Welcome to FLEPS, your school</a:t>
            </a:r>
          </a:p>
        </p:txBody>
      </p:sp>
      <p:pic>
        <p:nvPicPr>
          <p:cNvPr id="6" name="Picture 2" descr="https://fleps.emu.edu.tr/en/PublishingImages/21752141_514988102172409_3048712885493975247_n.jpg">
            <a:extLst>
              <a:ext uri="{FF2B5EF4-FFF2-40B4-BE49-F238E27FC236}">
                <a16:creationId xmlns:a16="http://schemas.microsoft.com/office/drawing/2014/main" id="{29852425-9D8D-BE68-CE98-F4BB5EEE724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430" y="1457325"/>
            <a:ext cx="5915025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5FA80E8-A2C1-DBF1-9769-24113B9925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83" y="3210560"/>
            <a:ext cx="3149825" cy="2959568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8BF6A3DE-ECE0-7174-11C9-6F716A4927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888" y="5860270"/>
            <a:ext cx="1225332" cy="61971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4">
            <a:extLst>
              <a:ext uri="{FF2B5EF4-FFF2-40B4-BE49-F238E27FC236}">
                <a16:creationId xmlns:a16="http://schemas.microsoft.com/office/drawing/2014/main" id="{EB8CF761-C60F-5DD2-DB38-640D69CD02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62078" y="6027368"/>
            <a:ext cx="1151010" cy="49744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9BF58C-A084-04C4-01F4-29DAAAD3CBD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9508" y="197261"/>
            <a:ext cx="1002254" cy="932276"/>
          </a:xfrm>
          <a:prstGeom prst="rect">
            <a:avLst/>
          </a:prstGeom>
        </p:spPr>
      </p:pic>
      <p:pic>
        <p:nvPicPr>
          <p:cNvPr id="5" name="Picture 4" descr="Anadolu Üniversitesi İngilizce Hazırlık Programı">
            <a:extLst>
              <a:ext uri="{FF2B5EF4-FFF2-40B4-BE49-F238E27FC236}">
                <a16:creationId xmlns:a16="http://schemas.microsoft.com/office/drawing/2014/main" id="{0E62F93E-CCEB-6F86-DC3D-2CF483A6C7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68666" y="5860270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942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F0325-FACE-2915-47F2-C3F5EC948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Who is who in this institution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5417A61C-B36B-3DC8-330F-430DC3C425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8" y="1741714"/>
            <a:ext cx="10691812" cy="17883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566695"/>
              <a:gd name="f7" fmla="val 1693333"/>
              <a:gd name="f8" fmla="val 169333"/>
              <a:gd name="f9" fmla="val 75813"/>
              <a:gd name="f10" fmla="val 9397362"/>
              <a:gd name="f11" fmla="val 9490882"/>
              <a:gd name="f12" fmla="val 1524000"/>
              <a:gd name="f13" fmla="val 1617520"/>
              <a:gd name="f14" fmla="+- 0 0 -90"/>
              <a:gd name="f15" fmla="*/ f3 1 9566695"/>
              <a:gd name="f16" fmla="*/ f4 1 1693333"/>
              <a:gd name="f17" fmla="+- f7 0 f5"/>
              <a:gd name="f18" fmla="+- f6 0 f5"/>
              <a:gd name="f19" fmla="*/ f14 f0 1"/>
              <a:gd name="f20" fmla="*/ f18 1 9566695"/>
              <a:gd name="f21" fmla="*/ f17 1 1693333"/>
              <a:gd name="f22" fmla="*/ 0 f18 1"/>
              <a:gd name="f23" fmla="*/ 169333 f17 1"/>
              <a:gd name="f24" fmla="*/ 169333 f18 1"/>
              <a:gd name="f25" fmla="*/ 0 f17 1"/>
              <a:gd name="f26" fmla="*/ 9397362 f18 1"/>
              <a:gd name="f27" fmla="*/ 9566695 f18 1"/>
              <a:gd name="f28" fmla="*/ 1524000 f17 1"/>
              <a:gd name="f29" fmla="*/ 1693333 f17 1"/>
              <a:gd name="f30" fmla="*/ f19 1 f2"/>
              <a:gd name="f31" fmla="*/ f22 1 9566695"/>
              <a:gd name="f32" fmla="*/ f23 1 1693333"/>
              <a:gd name="f33" fmla="*/ f24 1 9566695"/>
              <a:gd name="f34" fmla="*/ f25 1 1693333"/>
              <a:gd name="f35" fmla="*/ f26 1 9566695"/>
              <a:gd name="f36" fmla="*/ f27 1 9566695"/>
              <a:gd name="f37" fmla="*/ f28 1 1693333"/>
              <a:gd name="f38" fmla="*/ f29 1 1693333"/>
              <a:gd name="f39" fmla="*/ f5 1 f20"/>
              <a:gd name="f40" fmla="*/ f6 1 f20"/>
              <a:gd name="f41" fmla="*/ f5 1 f21"/>
              <a:gd name="f42" fmla="*/ f7 1 f21"/>
              <a:gd name="f43" fmla="+- f30 0 f1"/>
              <a:gd name="f44" fmla="*/ f31 1 f20"/>
              <a:gd name="f45" fmla="*/ f32 1 f21"/>
              <a:gd name="f46" fmla="*/ f33 1 f20"/>
              <a:gd name="f47" fmla="*/ f34 1 f21"/>
              <a:gd name="f48" fmla="*/ f35 1 f20"/>
              <a:gd name="f49" fmla="*/ f36 1 f20"/>
              <a:gd name="f50" fmla="*/ f37 1 f21"/>
              <a:gd name="f51" fmla="*/ f38 1 f21"/>
              <a:gd name="f52" fmla="*/ f39 f15 1"/>
              <a:gd name="f53" fmla="*/ f40 f15 1"/>
              <a:gd name="f54" fmla="*/ f42 f16 1"/>
              <a:gd name="f55" fmla="*/ f41 f16 1"/>
              <a:gd name="f56" fmla="*/ f44 f15 1"/>
              <a:gd name="f57" fmla="*/ f45 f16 1"/>
              <a:gd name="f58" fmla="*/ f46 f15 1"/>
              <a:gd name="f59" fmla="*/ f47 f16 1"/>
              <a:gd name="f60" fmla="*/ f48 f15 1"/>
              <a:gd name="f61" fmla="*/ f49 f15 1"/>
              <a:gd name="f62" fmla="*/ f50 f16 1"/>
              <a:gd name="f63" fmla="*/ f5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56" y="f57"/>
              </a:cxn>
              <a:cxn ang="f43">
                <a:pos x="f58" y="f59"/>
              </a:cxn>
              <a:cxn ang="f43">
                <a:pos x="f60" y="f59"/>
              </a:cxn>
              <a:cxn ang="f43">
                <a:pos x="f61" y="f57"/>
              </a:cxn>
              <a:cxn ang="f43">
                <a:pos x="f61" y="f62"/>
              </a:cxn>
              <a:cxn ang="f43">
                <a:pos x="f60" y="f63"/>
              </a:cxn>
              <a:cxn ang="f43">
                <a:pos x="f58" y="f63"/>
              </a:cxn>
              <a:cxn ang="f43">
                <a:pos x="f56" y="f62"/>
              </a:cxn>
              <a:cxn ang="f43">
                <a:pos x="f56" y="f57"/>
              </a:cxn>
            </a:cxnLst>
            <a:rect l="f52" t="f55" r="f53" b="f54"/>
            <a:pathLst>
              <a:path w="9566695" h="1693333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gradFill>
            <a:gsLst>
              <a:gs pos="0">
                <a:srgbClr val="FFD3C5"/>
              </a:gs>
              <a:gs pos="100000">
                <a:srgbClr val="FF8E57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2204590" tIns="121916" rIns="121916" bIns="121916" anchor="t" anchorCtr="0" compatLnSpc="1">
            <a:noAutofit/>
          </a:bodyPr>
          <a:lstStyle/>
          <a:p>
            <a:pPr marL="0" marR="0" lvl="0" indent="0" algn="l" defTabSz="1422404" rtl="0" fontAlgn="auto" hangingPunct="1">
              <a:lnSpc>
                <a:spcPct val="90000"/>
              </a:lnSpc>
              <a:spcBef>
                <a:spcPts val="0"/>
              </a:spcBef>
              <a:spcAft>
                <a:spcPts val="13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The </a:t>
            </a:r>
            <a:r>
              <a:rPr lang="tr-TR" sz="36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D</a:t>
            </a:r>
            <a:r>
              <a:rPr lang="en-US" sz="3600" b="1" i="0" u="none" strike="noStrike" kern="1200" cap="none" spc="0" baseline="0" dirty="0" err="1">
                <a:solidFill>
                  <a:srgbClr val="C00000"/>
                </a:solidFill>
                <a:uFillTx/>
                <a:latin typeface="Calibri Light"/>
              </a:rPr>
              <a:t>irector</a:t>
            </a:r>
            <a:r>
              <a:rPr lang="en-US" sz="36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 of </a:t>
            </a:r>
            <a:r>
              <a:rPr lang="tr-TR" sz="36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FL</a:t>
            </a:r>
            <a:r>
              <a:rPr lang="en-US" sz="36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EPS: </a:t>
            </a:r>
            <a:endParaRPr lang="en-US" sz="3600" b="1" i="0" u="none" strike="noStrike" kern="1200" cap="none" spc="0" baseline="0" dirty="0">
              <a:solidFill>
                <a:srgbClr val="C00000"/>
              </a:solidFill>
              <a:uFillTx/>
              <a:latin typeface="Century Gothic"/>
            </a:endParaRPr>
          </a:p>
          <a:p>
            <a:pPr marL="0" marR="0" lvl="1" indent="0" defTabSz="1111252" rtl="0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SzPct val="100000"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Asst. Prof. Dr.</a:t>
            </a:r>
            <a:r>
              <a:rPr lang="tr-TR" sz="3600" b="1" i="0" u="none" strike="noStrike" kern="120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 </a:t>
            </a:r>
            <a:r>
              <a:rPr lang="en-US" sz="3600" b="1" i="0" u="none" strike="noStrike" kern="0" cap="none" spc="0" baseline="0" dirty="0" err="1">
                <a:solidFill>
                  <a:srgbClr val="000000"/>
                </a:solidFill>
                <a:uFillTx/>
                <a:latin typeface="Century Gothic" pitchFamily="34"/>
              </a:rPr>
              <a:t>Mutlu</a:t>
            </a:r>
            <a:r>
              <a:rPr lang="en-US" sz="3600" b="1" i="0" u="none" strike="noStrike" kern="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 KALE</a:t>
            </a:r>
            <a:endParaRPr lang="tr-TR" sz="3600" b="1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6D4E1F7B-7BF6-9CFF-3A15-318A61FEE7C7}"/>
              </a:ext>
            </a:extLst>
          </p:cNvPr>
          <p:cNvSpPr/>
          <p:nvPr/>
        </p:nvSpPr>
        <p:spPr>
          <a:xfrm>
            <a:off x="700088" y="3828489"/>
            <a:ext cx="10691812" cy="157772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566695"/>
              <a:gd name="f7" fmla="val 1693333"/>
              <a:gd name="f8" fmla="val 169333"/>
              <a:gd name="f9" fmla="val 75813"/>
              <a:gd name="f10" fmla="val 9397362"/>
              <a:gd name="f11" fmla="val 9490882"/>
              <a:gd name="f12" fmla="val 1524000"/>
              <a:gd name="f13" fmla="val 1617520"/>
              <a:gd name="f14" fmla="+- 0 0 -90"/>
              <a:gd name="f15" fmla="*/ f3 1 9566695"/>
              <a:gd name="f16" fmla="*/ f4 1 1693333"/>
              <a:gd name="f17" fmla="+- f7 0 f5"/>
              <a:gd name="f18" fmla="+- f6 0 f5"/>
              <a:gd name="f19" fmla="*/ f14 f0 1"/>
              <a:gd name="f20" fmla="*/ f18 1 9566695"/>
              <a:gd name="f21" fmla="*/ f17 1 1693333"/>
              <a:gd name="f22" fmla="*/ 0 f18 1"/>
              <a:gd name="f23" fmla="*/ 169333 f17 1"/>
              <a:gd name="f24" fmla="*/ 169333 f18 1"/>
              <a:gd name="f25" fmla="*/ 0 f17 1"/>
              <a:gd name="f26" fmla="*/ 9397362 f18 1"/>
              <a:gd name="f27" fmla="*/ 9566695 f18 1"/>
              <a:gd name="f28" fmla="*/ 1524000 f17 1"/>
              <a:gd name="f29" fmla="*/ 1693333 f17 1"/>
              <a:gd name="f30" fmla="*/ f19 1 f2"/>
              <a:gd name="f31" fmla="*/ f22 1 9566695"/>
              <a:gd name="f32" fmla="*/ f23 1 1693333"/>
              <a:gd name="f33" fmla="*/ f24 1 9566695"/>
              <a:gd name="f34" fmla="*/ f25 1 1693333"/>
              <a:gd name="f35" fmla="*/ f26 1 9566695"/>
              <a:gd name="f36" fmla="*/ f27 1 9566695"/>
              <a:gd name="f37" fmla="*/ f28 1 1693333"/>
              <a:gd name="f38" fmla="*/ f29 1 1693333"/>
              <a:gd name="f39" fmla="*/ f5 1 f20"/>
              <a:gd name="f40" fmla="*/ f6 1 f20"/>
              <a:gd name="f41" fmla="*/ f5 1 f21"/>
              <a:gd name="f42" fmla="*/ f7 1 f21"/>
              <a:gd name="f43" fmla="+- f30 0 f1"/>
              <a:gd name="f44" fmla="*/ f31 1 f20"/>
              <a:gd name="f45" fmla="*/ f32 1 f21"/>
              <a:gd name="f46" fmla="*/ f33 1 f20"/>
              <a:gd name="f47" fmla="*/ f34 1 f21"/>
              <a:gd name="f48" fmla="*/ f35 1 f20"/>
              <a:gd name="f49" fmla="*/ f36 1 f20"/>
              <a:gd name="f50" fmla="*/ f37 1 f21"/>
              <a:gd name="f51" fmla="*/ f38 1 f21"/>
              <a:gd name="f52" fmla="*/ f39 f15 1"/>
              <a:gd name="f53" fmla="*/ f40 f15 1"/>
              <a:gd name="f54" fmla="*/ f42 f16 1"/>
              <a:gd name="f55" fmla="*/ f41 f16 1"/>
              <a:gd name="f56" fmla="*/ f44 f15 1"/>
              <a:gd name="f57" fmla="*/ f45 f16 1"/>
              <a:gd name="f58" fmla="*/ f46 f15 1"/>
              <a:gd name="f59" fmla="*/ f47 f16 1"/>
              <a:gd name="f60" fmla="*/ f48 f15 1"/>
              <a:gd name="f61" fmla="*/ f49 f15 1"/>
              <a:gd name="f62" fmla="*/ f50 f16 1"/>
              <a:gd name="f63" fmla="*/ f5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56" y="f57"/>
              </a:cxn>
              <a:cxn ang="f43">
                <a:pos x="f58" y="f59"/>
              </a:cxn>
              <a:cxn ang="f43">
                <a:pos x="f60" y="f59"/>
              </a:cxn>
              <a:cxn ang="f43">
                <a:pos x="f61" y="f57"/>
              </a:cxn>
              <a:cxn ang="f43">
                <a:pos x="f61" y="f62"/>
              </a:cxn>
              <a:cxn ang="f43">
                <a:pos x="f60" y="f63"/>
              </a:cxn>
              <a:cxn ang="f43">
                <a:pos x="f58" y="f63"/>
              </a:cxn>
              <a:cxn ang="f43">
                <a:pos x="f56" y="f62"/>
              </a:cxn>
              <a:cxn ang="f43">
                <a:pos x="f56" y="f57"/>
              </a:cxn>
            </a:cxnLst>
            <a:rect l="f52" t="f55" r="f53" b="f54"/>
            <a:pathLst>
              <a:path w="9566695" h="1693333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gradFill>
            <a:gsLst>
              <a:gs pos="0">
                <a:srgbClr val="C1F6FC"/>
              </a:gs>
              <a:gs pos="100000">
                <a:srgbClr val="52D8FF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2204590" tIns="121916" rIns="121916" bIns="121916" anchor="t" anchorCtr="0" compatLnSpc="1">
            <a:noAutofit/>
          </a:bodyPr>
          <a:lstStyle/>
          <a:p>
            <a:pPr marL="0" marR="0" lvl="0" indent="0" algn="l" defTabSz="1422404" rtl="0" fontAlgn="auto" hangingPunct="1">
              <a:lnSpc>
                <a:spcPct val="90000"/>
              </a:lnSpc>
              <a:spcBef>
                <a:spcPts val="0"/>
              </a:spcBef>
              <a:spcAft>
                <a:spcPts val="13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The </a:t>
            </a:r>
            <a:r>
              <a:rPr lang="tr-TR" sz="32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A</a:t>
            </a:r>
            <a:r>
              <a:rPr lang="en-US" sz="3200" b="1" i="0" u="none" strike="noStrike" kern="1200" cap="none" spc="0" baseline="0" dirty="0" err="1">
                <a:solidFill>
                  <a:srgbClr val="C00000"/>
                </a:solidFill>
                <a:uFillTx/>
                <a:latin typeface="Calibri Light"/>
              </a:rPr>
              <a:t>ssistant</a:t>
            </a:r>
            <a:r>
              <a:rPr lang="en-US" sz="32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 </a:t>
            </a:r>
            <a:r>
              <a:rPr lang="tr-TR" sz="32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D</a:t>
            </a:r>
            <a:r>
              <a:rPr lang="en-US" sz="3200" b="1" i="0" u="none" strike="noStrike" kern="1200" cap="none" spc="0" baseline="0" dirty="0" err="1">
                <a:solidFill>
                  <a:srgbClr val="C00000"/>
                </a:solidFill>
                <a:uFillTx/>
                <a:latin typeface="Calibri Light"/>
              </a:rPr>
              <a:t>irector</a:t>
            </a:r>
            <a:r>
              <a:rPr lang="en-US" sz="32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 of Student </a:t>
            </a:r>
            <a:r>
              <a:rPr lang="tr-TR" sz="32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and Administrative </a:t>
            </a:r>
            <a:r>
              <a:rPr lang="en-US" sz="3200" b="1" i="0" u="none" strike="noStrike" kern="1200" cap="none" spc="0" baseline="0" dirty="0">
                <a:solidFill>
                  <a:srgbClr val="C00000"/>
                </a:solidFill>
                <a:uFillTx/>
                <a:latin typeface="Calibri Light"/>
              </a:rPr>
              <a:t>Affairs: </a:t>
            </a:r>
            <a:endParaRPr lang="tr-TR" sz="3200" b="1" i="0" u="none" strike="noStrike" kern="1200" cap="none" spc="0" baseline="0" dirty="0">
              <a:solidFill>
                <a:srgbClr val="C00000"/>
              </a:solidFill>
              <a:uFillTx/>
              <a:latin typeface="Calibri Light"/>
            </a:endParaRPr>
          </a:p>
          <a:p>
            <a:pPr marL="0" marR="0" lvl="1" algn="l" defTabSz="1111252" rtl="0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120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Senior Instructor </a:t>
            </a:r>
            <a:r>
              <a:rPr lang="en-US" sz="2500" b="1" i="0" u="none" strike="noStrike" kern="0" cap="none" spc="0" baseline="0" dirty="0" err="1">
                <a:solidFill>
                  <a:srgbClr val="000000"/>
                </a:solidFill>
                <a:uFillTx/>
                <a:latin typeface="Century Gothic" pitchFamily="34"/>
              </a:rPr>
              <a:t>Filiz</a:t>
            </a:r>
            <a:r>
              <a:rPr lang="en-US" sz="2500" b="1" i="0" u="none" strike="noStrike" kern="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 KAVAZ</a:t>
            </a:r>
            <a:endParaRPr lang="tr-TR" sz="2500" b="1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8D72FC-B0FF-05E0-24E8-DB07A0524B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E981D9-FFE1-9FA6-7754-F9487AFAB9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2266" y="6388620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7AD973CF-BB96-E8BD-4B87-77147428E1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021" y="587510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756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786B3-D4C6-B620-6BF7-91A786D05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Who </a:t>
            </a:r>
            <a:r>
              <a:rPr lang="tr-TR" b="1" dirty="0">
                <a:solidFill>
                  <a:srgbClr val="0070C0"/>
                </a:solidFill>
              </a:rPr>
              <a:t>i</a:t>
            </a:r>
            <a:r>
              <a:rPr lang="en-US" b="1" dirty="0">
                <a:solidFill>
                  <a:srgbClr val="0070C0"/>
                </a:solidFill>
              </a:rPr>
              <a:t>s who </a:t>
            </a:r>
            <a:r>
              <a:rPr lang="tr-TR" b="1" dirty="0">
                <a:solidFill>
                  <a:srgbClr val="0070C0"/>
                </a:solidFill>
              </a:rPr>
              <a:t>i</a:t>
            </a:r>
            <a:r>
              <a:rPr lang="en-US" b="1" dirty="0">
                <a:solidFill>
                  <a:srgbClr val="0070C0"/>
                </a:solidFill>
              </a:rPr>
              <a:t>n this </a:t>
            </a:r>
            <a:r>
              <a:rPr lang="tr-TR" b="1" dirty="0">
                <a:solidFill>
                  <a:srgbClr val="0070C0"/>
                </a:solidFill>
              </a:rPr>
              <a:t>i</a:t>
            </a:r>
            <a:r>
              <a:rPr lang="en-US" b="1" dirty="0">
                <a:solidFill>
                  <a:srgbClr val="0070C0"/>
                </a:solidFill>
              </a:rPr>
              <a:t>ns</a:t>
            </a:r>
            <a:r>
              <a:rPr lang="tr-TR" b="1" dirty="0">
                <a:solidFill>
                  <a:srgbClr val="0070C0"/>
                </a:solidFill>
              </a:rPr>
              <a:t>i</a:t>
            </a:r>
            <a:r>
              <a:rPr lang="en-US" b="1" dirty="0">
                <a:solidFill>
                  <a:srgbClr val="0070C0"/>
                </a:solidFill>
              </a:rPr>
              <a:t>tut</a:t>
            </a:r>
            <a:r>
              <a:rPr lang="tr-TR" b="1" dirty="0">
                <a:solidFill>
                  <a:srgbClr val="0070C0"/>
                </a:solidFill>
              </a:rPr>
              <a:t>i</a:t>
            </a:r>
            <a:r>
              <a:rPr lang="en-US" b="1" dirty="0">
                <a:solidFill>
                  <a:srgbClr val="0070C0"/>
                </a:solidFill>
              </a:rPr>
              <a:t>on</a:t>
            </a:r>
            <a:endParaRPr lang="en-US" dirty="0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89A2D34C-FADE-0148-8496-9DDA394437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0088" y="2222500"/>
            <a:ext cx="10691812" cy="139035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566695"/>
              <a:gd name="f7" fmla="val 1693333"/>
              <a:gd name="f8" fmla="val 169333"/>
              <a:gd name="f9" fmla="val 75813"/>
              <a:gd name="f10" fmla="val 9397362"/>
              <a:gd name="f11" fmla="val 9490882"/>
              <a:gd name="f12" fmla="val 1524000"/>
              <a:gd name="f13" fmla="val 1617520"/>
              <a:gd name="f14" fmla="+- 0 0 -90"/>
              <a:gd name="f15" fmla="*/ f3 1 9566695"/>
              <a:gd name="f16" fmla="*/ f4 1 1693333"/>
              <a:gd name="f17" fmla="+- f7 0 f5"/>
              <a:gd name="f18" fmla="+- f6 0 f5"/>
              <a:gd name="f19" fmla="*/ f14 f0 1"/>
              <a:gd name="f20" fmla="*/ f18 1 9566695"/>
              <a:gd name="f21" fmla="*/ f17 1 1693333"/>
              <a:gd name="f22" fmla="*/ 0 f18 1"/>
              <a:gd name="f23" fmla="*/ 169333 f17 1"/>
              <a:gd name="f24" fmla="*/ 169333 f18 1"/>
              <a:gd name="f25" fmla="*/ 0 f17 1"/>
              <a:gd name="f26" fmla="*/ 9397362 f18 1"/>
              <a:gd name="f27" fmla="*/ 9566695 f18 1"/>
              <a:gd name="f28" fmla="*/ 1524000 f17 1"/>
              <a:gd name="f29" fmla="*/ 1693333 f17 1"/>
              <a:gd name="f30" fmla="*/ f19 1 f2"/>
              <a:gd name="f31" fmla="*/ f22 1 9566695"/>
              <a:gd name="f32" fmla="*/ f23 1 1693333"/>
              <a:gd name="f33" fmla="*/ f24 1 9566695"/>
              <a:gd name="f34" fmla="*/ f25 1 1693333"/>
              <a:gd name="f35" fmla="*/ f26 1 9566695"/>
              <a:gd name="f36" fmla="*/ f27 1 9566695"/>
              <a:gd name="f37" fmla="*/ f28 1 1693333"/>
              <a:gd name="f38" fmla="*/ f29 1 1693333"/>
              <a:gd name="f39" fmla="*/ f5 1 f20"/>
              <a:gd name="f40" fmla="*/ f6 1 f20"/>
              <a:gd name="f41" fmla="*/ f5 1 f21"/>
              <a:gd name="f42" fmla="*/ f7 1 f21"/>
              <a:gd name="f43" fmla="+- f30 0 f1"/>
              <a:gd name="f44" fmla="*/ f31 1 f20"/>
              <a:gd name="f45" fmla="*/ f32 1 f21"/>
              <a:gd name="f46" fmla="*/ f33 1 f20"/>
              <a:gd name="f47" fmla="*/ f34 1 f21"/>
              <a:gd name="f48" fmla="*/ f35 1 f20"/>
              <a:gd name="f49" fmla="*/ f36 1 f20"/>
              <a:gd name="f50" fmla="*/ f37 1 f21"/>
              <a:gd name="f51" fmla="*/ f38 1 f21"/>
              <a:gd name="f52" fmla="*/ f39 f15 1"/>
              <a:gd name="f53" fmla="*/ f40 f15 1"/>
              <a:gd name="f54" fmla="*/ f42 f16 1"/>
              <a:gd name="f55" fmla="*/ f41 f16 1"/>
              <a:gd name="f56" fmla="*/ f44 f15 1"/>
              <a:gd name="f57" fmla="*/ f45 f16 1"/>
              <a:gd name="f58" fmla="*/ f46 f15 1"/>
              <a:gd name="f59" fmla="*/ f47 f16 1"/>
              <a:gd name="f60" fmla="*/ f48 f15 1"/>
              <a:gd name="f61" fmla="*/ f49 f15 1"/>
              <a:gd name="f62" fmla="*/ f50 f16 1"/>
              <a:gd name="f63" fmla="*/ f5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56" y="f57"/>
              </a:cxn>
              <a:cxn ang="f43">
                <a:pos x="f58" y="f59"/>
              </a:cxn>
              <a:cxn ang="f43">
                <a:pos x="f60" y="f59"/>
              </a:cxn>
              <a:cxn ang="f43">
                <a:pos x="f61" y="f57"/>
              </a:cxn>
              <a:cxn ang="f43">
                <a:pos x="f61" y="f62"/>
              </a:cxn>
              <a:cxn ang="f43">
                <a:pos x="f60" y="f63"/>
              </a:cxn>
              <a:cxn ang="f43">
                <a:pos x="f58" y="f63"/>
              </a:cxn>
              <a:cxn ang="f43">
                <a:pos x="f56" y="f62"/>
              </a:cxn>
              <a:cxn ang="f43">
                <a:pos x="f56" y="f57"/>
              </a:cxn>
            </a:cxnLst>
            <a:rect l="f52" t="f55" r="f53" b="f54"/>
            <a:pathLst>
              <a:path w="9566695" h="1693333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gradFill>
            <a:gsLst>
              <a:gs pos="0">
                <a:srgbClr val="F0BDCF"/>
              </a:gs>
              <a:gs pos="100000">
                <a:srgbClr val="EC5858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2204590" tIns="121916" rIns="121916" bIns="121916" anchor="t" anchorCtr="0" compatLnSpc="1">
            <a:noAutofit/>
          </a:bodyPr>
          <a:lstStyle/>
          <a:p>
            <a:pPr marL="0" marR="0" lvl="0" indent="0" algn="l" defTabSz="1422404" rtl="0" fontAlgn="auto" hangingPunct="1">
              <a:lnSpc>
                <a:spcPct val="90000"/>
              </a:lnSpc>
              <a:spcBef>
                <a:spcPts val="0"/>
              </a:spcBef>
              <a:spcAft>
                <a:spcPts val="13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The </a:t>
            </a:r>
            <a:r>
              <a:rPr lang="tr-TR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A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 Light"/>
              </a:rPr>
              <a:t>ssistant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 </a:t>
            </a:r>
            <a:r>
              <a:rPr lang="tr-TR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D</a:t>
            </a:r>
            <a:r>
              <a:rPr lang="en-US" sz="28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 Light"/>
              </a:rPr>
              <a:t>irector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 of </a:t>
            </a:r>
            <a:r>
              <a:rPr lang="tr-TR" sz="2800" kern="0" dirty="0">
                <a:solidFill>
                  <a:srgbClr val="000000"/>
                </a:solidFill>
                <a:latin typeface="Calibri Light"/>
              </a:rPr>
              <a:t>Turkish Program and International Exams </a:t>
            </a:r>
            <a:r>
              <a:rPr lang="en-US" sz="2800" b="0" i="0" u="none" strike="noStrike" kern="0" cap="none" spc="0" baseline="0" dirty="0">
                <a:solidFill>
                  <a:srgbClr val="000000"/>
                </a:solidFill>
                <a:uFillTx/>
                <a:latin typeface="Calibri Light"/>
              </a:rPr>
              <a:t>Unit</a:t>
            </a:r>
            <a:r>
              <a:rPr lang="en-US" sz="28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: </a:t>
            </a:r>
            <a:endParaRPr lang="tr-TR" sz="2800" b="1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  <a:p>
            <a:pPr marL="0" marR="0" lvl="1" indent="0" algn="l" defTabSz="1111252" rtl="0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SzPct val="100000"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120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Instructor </a:t>
            </a:r>
            <a:r>
              <a:rPr lang="en-US" sz="2500" b="1" i="0" u="none" strike="noStrike" kern="0" cap="none" spc="0" baseline="0" dirty="0" err="1">
                <a:solidFill>
                  <a:srgbClr val="000000"/>
                </a:solidFill>
                <a:uFillTx/>
                <a:latin typeface="Century Gothic" pitchFamily="34"/>
              </a:rPr>
              <a:t>Müsteyde</a:t>
            </a:r>
            <a:r>
              <a:rPr lang="en-US" sz="2500" b="1" i="0" u="none" strike="noStrike" kern="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 Akhisar</a:t>
            </a:r>
            <a:endParaRPr lang="tr-TR" sz="2500" b="1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D11FAB09-0584-BD8E-C552-1F4698362D5D}"/>
              </a:ext>
            </a:extLst>
          </p:cNvPr>
          <p:cNvSpPr/>
          <p:nvPr/>
        </p:nvSpPr>
        <p:spPr>
          <a:xfrm>
            <a:off x="700088" y="3978806"/>
            <a:ext cx="10691812" cy="139035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566695"/>
              <a:gd name="f7" fmla="val 1693333"/>
              <a:gd name="f8" fmla="val 169333"/>
              <a:gd name="f9" fmla="val 75813"/>
              <a:gd name="f10" fmla="val 9397362"/>
              <a:gd name="f11" fmla="val 9490882"/>
              <a:gd name="f12" fmla="val 1524000"/>
              <a:gd name="f13" fmla="val 1617520"/>
              <a:gd name="f14" fmla="+- 0 0 -90"/>
              <a:gd name="f15" fmla="*/ f3 1 9566695"/>
              <a:gd name="f16" fmla="*/ f4 1 1693333"/>
              <a:gd name="f17" fmla="+- f7 0 f5"/>
              <a:gd name="f18" fmla="+- f6 0 f5"/>
              <a:gd name="f19" fmla="*/ f14 f0 1"/>
              <a:gd name="f20" fmla="*/ f18 1 9566695"/>
              <a:gd name="f21" fmla="*/ f17 1 1693333"/>
              <a:gd name="f22" fmla="*/ 0 f18 1"/>
              <a:gd name="f23" fmla="*/ 169333 f17 1"/>
              <a:gd name="f24" fmla="*/ 169333 f18 1"/>
              <a:gd name="f25" fmla="*/ 0 f17 1"/>
              <a:gd name="f26" fmla="*/ 9397362 f18 1"/>
              <a:gd name="f27" fmla="*/ 9566695 f18 1"/>
              <a:gd name="f28" fmla="*/ 1524000 f17 1"/>
              <a:gd name="f29" fmla="*/ 1693333 f17 1"/>
              <a:gd name="f30" fmla="*/ f19 1 f2"/>
              <a:gd name="f31" fmla="*/ f22 1 9566695"/>
              <a:gd name="f32" fmla="*/ f23 1 1693333"/>
              <a:gd name="f33" fmla="*/ f24 1 9566695"/>
              <a:gd name="f34" fmla="*/ f25 1 1693333"/>
              <a:gd name="f35" fmla="*/ f26 1 9566695"/>
              <a:gd name="f36" fmla="*/ f27 1 9566695"/>
              <a:gd name="f37" fmla="*/ f28 1 1693333"/>
              <a:gd name="f38" fmla="*/ f29 1 1693333"/>
              <a:gd name="f39" fmla="*/ f5 1 f20"/>
              <a:gd name="f40" fmla="*/ f6 1 f20"/>
              <a:gd name="f41" fmla="*/ f5 1 f21"/>
              <a:gd name="f42" fmla="*/ f7 1 f21"/>
              <a:gd name="f43" fmla="+- f30 0 f1"/>
              <a:gd name="f44" fmla="*/ f31 1 f20"/>
              <a:gd name="f45" fmla="*/ f32 1 f21"/>
              <a:gd name="f46" fmla="*/ f33 1 f20"/>
              <a:gd name="f47" fmla="*/ f34 1 f21"/>
              <a:gd name="f48" fmla="*/ f35 1 f20"/>
              <a:gd name="f49" fmla="*/ f36 1 f20"/>
              <a:gd name="f50" fmla="*/ f37 1 f21"/>
              <a:gd name="f51" fmla="*/ f38 1 f21"/>
              <a:gd name="f52" fmla="*/ f39 f15 1"/>
              <a:gd name="f53" fmla="*/ f40 f15 1"/>
              <a:gd name="f54" fmla="*/ f42 f16 1"/>
              <a:gd name="f55" fmla="*/ f41 f16 1"/>
              <a:gd name="f56" fmla="*/ f44 f15 1"/>
              <a:gd name="f57" fmla="*/ f45 f16 1"/>
              <a:gd name="f58" fmla="*/ f46 f15 1"/>
              <a:gd name="f59" fmla="*/ f47 f16 1"/>
              <a:gd name="f60" fmla="*/ f48 f15 1"/>
              <a:gd name="f61" fmla="*/ f49 f15 1"/>
              <a:gd name="f62" fmla="*/ f50 f16 1"/>
              <a:gd name="f63" fmla="*/ f51 f1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3">
                <a:pos x="f56" y="f57"/>
              </a:cxn>
              <a:cxn ang="f43">
                <a:pos x="f58" y="f59"/>
              </a:cxn>
              <a:cxn ang="f43">
                <a:pos x="f60" y="f59"/>
              </a:cxn>
              <a:cxn ang="f43">
                <a:pos x="f61" y="f57"/>
              </a:cxn>
              <a:cxn ang="f43">
                <a:pos x="f61" y="f62"/>
              </a:cxn>
              <a:cxn ang="f43">
                <a:pos x="f60" y="f63"/>
              </a:cxn>
              <a:cxn ang="f43">
                <a:pos x="f58" y="f63"/>
              </a:cxn>
              <a:cxn ang="f43">
                <a:pos x="f56" y="f62"/>
              </a:cxn>
              <a:cxn ang="f43">
                <a:pos x="f56" y="f57"/>
              </a:cxn>
            </a:cxnLst>
            <a:rect l="f52" t="f55" r="f53" b="f54"/>
            <a:pathLst>
              <a:path w="9566695" h="1693333">
                <a:moveTo>
                  <a:pt x="f5" y="f8"/>
                </a:moveTo>
                <a:cubicBezTo>
                  <a:pt x="f5" y="f9"/>
                  <a:pt x="f9" y="f5"/>
                  <a:pt x="f8" y="f5"/>
                </a:cubicBezTo>
                <a:lnTo>
                  <a:pt x="f10" y="f5"/>
                </a:lnTo>
                <a:cubicBezTo>
                  <a:pt x="f11" y="f5"/>
                  <a:pt x="f6" y="f9"/>
                  <a:pt x="f6" y="f8"/>
                </a:cubicBezTo>
                <a:lnTo>
                  <a:pt x="f6" y="f12"/>
                </a:lnTo>
                <a:cubicBezTo>
                  <a:pt x="f6" y="f13"/>
                  <a:pt x="f11" y="f7"/>
                  <a:pt x="f10" y="f7"/>
                </a:cubicBezTo>
                <a:lnTo>
                  <a:pt x="f8" y="f7"/>
                </a:lnTo>
                <a:cubicBezTo>
                  <a:pt x="f9" y="f7"/>
                  <a:pt x="f5" y="f13"/>
                  <a:pt x="f5" y="f12"/>
                </a:cubicBezTo>
                <a:lnTo>
                  <a:pt x="f5" y="f8"/>
                </a:lnTo>
                <a:close/>
              </a:path>
            </a:pathLst>
          </a:custGeom>
          <a:gradFill>
            <a:gsLst>
              <a:gs pos="0">
                <a:srgbClr val="F0BDCF"/>
              </a:gs>
              <a:gs pos="100000">
                <a:srgbClr val="EC5858"/>
              </a:gs>
            </a:gsLst>
            <a:lin ang="5400000"/>
          </a:gradFill>
          <a:ln cap="flat">
            <a:noFill/>
            <a:prstDash val="solid"/>
          </a:ln>
        </p:spPr>
        <p:txBody>
          <a:bodyPr vert="horz" wrap="square" lIns="2204590" tIns="121916" rIns="121916" bIns="121916" anchor="t" anchorCtr="0" compatLnSpc="1">
            <a:noAutofit/>
          </a:bodyPr>
          <a:lstStyle/>
          <a:p>
            <a:pPr marL="0" marR="0" lvl="0" indent="0" algn="l" defTabSz="1422404" rtl="0" fontAlgn="auto" hangingPunct="1">
              <a:lnSpc>
                <a:spcPct val="90000"/>
              </a:lnSpc>
              <a:spcBef>
                <a:spcPts val="0"/>
              </a:spcBef>
              <a:spcAft>
                <a:spcPts val="130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The </a:t>
            </a:r>
            <a:r>
              <a:rPr lang="tr-TR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A</a:t>
            </a:r>
            <a:r>
              <a:rPr lang="en-US" sz="3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 Light"/>
              </a:rPr>
              <a:t>ssistant</a:t>
            </a:r>
            <a:r>
              <a:rPr lang="en-US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 </a:t>
            </a:r>
            <a:r>
              <a:rPr lang="tr-TR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D</a:t>
            </a:r>
            <a:r>
              <a:rPr lang="en-US" sz="3200" b="0" i="0" u="none" strike="noStrike" kern="1200" cap="none" spc="0" baseline="0" dirty="0" err="1">
                <a:solidFill>
                  <a:srgbClr val="000000"/>
                </a:solidFill>
                <a:uFillTx/>
                <a:latin typeface="Calibri Light"/>
              </a:rPr>
              <a:t>irector</a:t>
            </a:r>
            <a:r>
              <a:rPr lang="en-US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 of Syllabus</a:t>
            </a:r>
            <a:r>
              <a:rPr lang="tr-TR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 and Testing</a:t>
            </a:r>
            <a:r>
              <a:rPr lang="en-US" sz="3200" b="0" i="0" u="none" strike="noStrike" kern="1200" cap="none" spc="0" baseline="0" dirty="0">
                <a:solidFill>
                  <a:srgbClr val="000000"/>
                </a:solidFill>
                <a:uFillTx/>
                <a:latin typeface="Calibri Light"/>
              </a:rPr>
              <a:t> Unit </a:t>
            </a:r>
            <a:endParaRPr lang="tr-TR" sz="3200" b="1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  <a:p>
            <a:pPr marL="0" marR="0" lvl="1" algn="l" defTabSz="1111252" rtl="0" fontAlgn="auto" hangingPunct="1">
              <a:lnSpc>
                <a:spcPct val="90000"/>
              </a:lnSpc>
              <a:spcBef>
                <a:spcPts val="0"/>
              </a:spcBef>
              <a:spcAft>
                <a:spcPts val="500"/>
              </a:spcAft>
              <a:buSzPct val="100000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1" i="0" u="none" strike="noStrike" kern="120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Instructor </a:t>
            </a:r>
            <a:r>
              <a:rPr lang="tr-TR" sz="2500" b="1" i="0" u="none" strike="noStrike" kern="1200" cap="none" spc="0" baseline="0" dirty="0">
                <a:solidFill>
                  <a:srgbClr val="000000"/>
                </a:solidFill>
                <a:uFillTx/>
                <a:latin typeface="Century Gothic" pitchFamily="34"/>
              </a:rPr>
              <a:t>Ç</a:t>
            </a:r>
            <a:r>
              <a:rPr lang="en-US" sz="2500" b="1" dirty="0" err="1">
                <a:solidFill>
                  <a:srgbClr val="000000"/>
                </a:solidFill>
                <a:latin typeface="Century Gothic" pitchFamily="34"/>
              </a:rPr>
              <a:t>elen</a:t>
            </a:r>
            <a:r>
              <a:rPr lang="en-US" sz="2500" b="1" dirty="0">
                <a:solidFill>
                  <a:srgbClr val="000000"/>
                </a:solidFill>
                <a:latin typeface="Century Gothic" pitchFamily="34"/>
              </a:rPr>
              <a:t> M</a:t>
            </a:r>
            <a:r>
              <a:rPr lang="tr-TR" sz="2500" b="1" dirty="0">
                <a:solidFill>
                  <a:srgbClr val="000000"/>
                </a:solidFill>
                <a:latin typeface="Century Gothic" pitchFamily="34"/>
              </a:rPr>
              <a:t>ü</a:t>
            </a:r>
            <a:r>
              <a:rPr lang="en-US" sz="2500" b="1" dirty="0" err="1">
                <a:solidFill>
                  <a:srgbClr val="000000"/>
                </a:solidFill>
                <a:latin typeface="Century Gothic" pitchFamily="34"/>
              </a:rPr>
              <a:t>ezz</a:t>
            </a:r>
            <a:r>
              <a:rPr lang="tr-TR" sz="2500" b="1" dirty="0">
                <a:solidFill>
                  <a:srgbClr val="000000"/>
                </a:solidFill>
                <a:latin typeface="Century Gothic" pitchFamily="34"/>
              </a:rPr>
              <a:t>i</a:t>
            </a:r>
            <a:r>
              <a:rPr lang="en-US" sz="2500" b="1" dirty="0">
                <a:solidFill>
                  <a:srgbClr val="000000"/>
                </a:solidFill>
                <a:latin typeface="Century Gothic" pitchFamily="34"/>
              </a:rPr>
              <a:t>n</a:t>
            </a:r>
            <a:r>
              <a:rPr lang="tr-TR" sz="2500" b="1" dirty="0">
                <a:solidFill>
                  <a:srgbClr val="000000"/>
                </a:solidFill>
                <a:latin typeface="Century Gothic" pitchFamily="34"/>
              </a:rPr>
              <a:t> Karadağlı</a:t>
            </a:r>
            <a:endParaRPr lang="tr-TR" sz="2500" b="1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E82294-89C1-874C-5681-41633BA447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B1CE0F7-C51B-D38E-8AE2-DD78990FAD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8723" y="5937670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EFDBF7C8-129C-633F-6DA3-5D7558F99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76193" y="587510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3678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03D16-CDAA-33E3-822B-B31D8F660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HOW CAN I GET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C03EE-1328-FA8E-45D7-EEAB51FC62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STUDENT AFFAIRS TEAM (SAT)</a:t>
            </a:r>
          </a:p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Office no:224, 2</a:t>
            </a:r>
            <a:r>
              <a:rPr lang="en-US" sz="4000" b="1" baseline="30000" dirty="0">
                <a:solidFill>
                  <a:schemeClr val="accent2">
                    <a:lumMod val="75000"/>
                  </a:schemeClr>
                </a:solidFill>
              </a:rPr>
              <a:t>nd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 Floor</a:t>
            </a:r>
          </a:p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Phone no:0392 630 1112</a:t>
            </a:r>
          </a:p>
          <a:p>
            <a:pPr algn="ctr"/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Contact: https://fleps.emu.edu.tr</a:t>
            </a:r>
          </a:p>
          <a:p>
            <a:pPr marL="0" indent="0" algn="ctr">
              <a:buNone/>
            </a:pPr>
            <a:endParaRPr lang="en-US" sz="4000" b="1" dirty="0">
              <a:solidFill>
                <a:schemeClr val="accent2">
                  <a:lumMod val="75000"/>
                </a:schemeClr>
              </a:solidFill>
            </a:endParaRPr>
          </a:p>
          <a:p>
            <a:endParaRPr lang="en-US" sz="4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C6C1CC-AF7A-9C3C-45BB-2D28852ACA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E0F1D6-B71E-C76B-59F6-B363DECDB9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942" y="5844331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44495915-637C-C6B7-ABC5-D3E2394FE4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5668" y="5746064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444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FDF75-0949-D26A-EC24-DDB24DA44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HOW CAN I GET INFORMATION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2C1BD2-D724-9A30-0F4D-B024B63D9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SAT COORDINATOR : </a:t>
            </a:r>
            <a:r>
              <a:rPr lang="en-US" sz="3600" dirty="0" err="1">
                <a:solidFill>
                  <a:srgbClr val="0070C0"/>
                </a:solidFill>
              </a:rPr>
              <a:t>Heves</a:t>
            </a:r>
            <a:r>
              <a:rPr lang="en-US" sz="3600" dirty="0">
                <a:solidFill>
                  <a:srgbClr val="0070C0"/>
                </a:solidFill>
              </a:rPr>
              <a:t> SORGUÇ</a:t>
            </a:r>
          </a:p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RESEARCH ASSISTANTS:</a:t>
            </a:r>
            <a:r>
              <a:rPr lang="tr-TR" sz="3600" dirty="0">
                <a:solidFill>
                  <a:schemeClr val="accent1">
                    <a:lumMod val="75000"/>
                  </a:schemeClr>
                </a:solidFill>
              </a:rPr>
              <a:t>         </a:t>
            </a:r>
            <a:endParaRPr lang="en-US" sz="36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3600" dirty="0">
                <a:solidFill>
                  <a:srgbClr val="0070C0"/>
                </a:solidFill>
              </a:rPr>
              <a:t> Neepa NAROTTAM LODHIA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Aslıgül</a:t>
            </a:r>
            <a:r>
              <a:rPr lang="en-US" sz="3600" dirty="0">
                <a:solidFill>
                  <a:srgbClr val="0070C0"/>
                </a:solidFill>
              </a:rPr>
              <a:t> ASKIN</a:t>
            </a:r>
            <a:r>
              <a:rPr lang="tr-TR" sz="3600" dirty="0">
                <a:solidFill>
                  <a:srgbClr val="0070C0"/>
                </a:solidFill>
              </a:rPr>
              <a:t>/Omer Fidaner</a:t>
            </a:r>
          </a:p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ASSISTANT: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0070C0"/>
                </a:solidFill>
              </a:rPr>
              <a:t>SELAY KESEN</a:t>
            </a:r>
          </a:p>
          <a:p>
            <a:pPr marL="0" indent="0">
              <a:buNone/>
            </a:pPr>
            <a:endParaRPr lang="en-US" sz="3600" dirty="0">
              <a:solidFill>
                <a:srgbClr val="0070C0"/>
              </a:solidFill>
            </a:endParaRPr>
          </a:p>
          <a:p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sz="36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43990E-88BD-3246-3D82-32706F8ABF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2439BD9-0C23-7B03-A649-BA1088989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0CD48DA9-57A6-2DCE-4A61-C62BBEBB29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2460" y="5617028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944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EB03640-F295-5A59-8E73-9CD02CD3E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70C0"/>
                </a:solidFill>
              </a:rPr>
              <a:t>HOW CAN I GET INFORMATION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C52B701-3240-9E95-044B-5363280853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611086"/>
            <a:ext cx="4184035" cy="4430275"/>
          </a:xfrm>
        </p:spPr>
        <p:txBody>
          <a:bodyPr>
            <a:normAutofit lnSpcReduction="10000"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Century Gothic"/>
              </a:rPr>
              <a:t>Student Affairs Secretary</a:t>
            </a:r>
            <a:r>
              <a:rPr lang="tr-TR" sz="3200" b="0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Century Gothic"/>
              </a:rPr>
              <a:t> 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20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Office no: 223, 2nd Floor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20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Phone no: 0392 630 2153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2000" b="1" i="0" u="none" strike="noStrike" kern="1200" cap="none" spc="0" baseline="0" dirty="0">
              <a:solidFill>
                <a:schemeClr val="accent5">
                  <a:lumMod val="75000"/>
                </a:schemeClr>
              </a:solidFill>
              <a:uFillTx/>
              <a:latin typeface="Century Gothic" pitchFamily="34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800" b="1" i="0" u="none" strike="noStrike" kern="1200" cap="none" spc="0" baseline="0" dirty="0" err="1">
                <a:solidFill>
                  <a:srgbClr val="0070C0"/>
                </a:solidFill>
                <a:uFillTx/>
                <a:latin typeface="Century Gothic" pitchFamily="34"/>
              </a:rPr>
              <a:t>Pembe</a:t>
            </a:r>
            <a:r>
              <a:rPr lang="en-US" sz="28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 pitchFamily="34"/>
              </a:rPr>
              <a:t> </a:t>
            </a:r>
            <a:r>
              <a:rPr lang="tr-TR" sz="28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 pitchFamily="34"/>
              </a:rPr>
              <a:t>KARA</a:t>
            </a: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1" i="0" u="none" strike="noStrike" kern="1200" cap="none" spc="0" baseline="0" dirty="0">
              <a:solidFill>
                <a:srgbClr val="000000"/>
              </a:solidFill>
              <a:uFillTx/>
              <a:latin typeface="Century Gothic" pitchFamily="34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6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Century Gothic"/>
              </a:rPr>
              <a:t>FLEPS Secretary</a:t>
            </a:r>
            <a:r>
              <a:rPr lang="tr-TR" sz="3600" b="0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Century Gothic"/>
              </a:rPr>
              <a:t> 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20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(office 212, 2nd Floor)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20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Phone no: 0392 630 1330</a:t>
            </a:r>
            <a:endParaRPr lang="en-US" sz="2000" b="1" i="0" u="none" strike="noStrike" kern="1200" cap="none" spc="0" baseline="0" dirty="0">
              <a:solidFill>
                <a:schemeClr val="accent5">
                  <a:lumMod val="75000"/>
                </a:schemeClr>
              </a:solidFill>
              <a:uFillTx/>
              <a:latin typeface="Century Gothic"/>
            </a:endParaRPr>
          </a:p>
          <a:p>
            <a:pPr marL="0" marR="0" lvl="0" indent="0" algn="l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2000" b="1" i="0" u="none" strike="noStrike" kern="1200" cap="none" spc="0" baseline="0" dirty="0">
              <a:solidFill>
                <a:schemeClr val="accent4">
                  <a:lumMod val="75000"/>
                </a:schemeClr>
              </a:solidFill>
              <a:uFillTx/>
              <a:latin typeface="Century Gothic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28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 pitchFamily="34"/>
              </a:rPr>
              <a:t>Emine CANNUR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F82C3A-1B47-3280-70DA-D65EC48ABE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1611087"/>
            <a:ext cx="4184034" cy="4430276"/>
          </a:xfrm>
        </p:spPr>
        <p:txBody>
          <a:bodyPr>
            <a:normAutofit lnSpcReduction="10000"/>
          </a:bodyPr>
          <a:lstStyle/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600" b="1" i="0" u="none" strike="noStrike" kern="1200" cap="none" spc="0" baseline="0" dirty="0">
                <a:solidFill>
                  <a:schemeClr val="accent2">
                    <a:lumMod val="75000"/>
                  </a:schemeClr>
                </a:solidFill>
                <a:uFillTx/>
                <a:latin typeface="Century Gothic"/>
              </a:rPr>
              <a:t>Administrator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18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Office no: 210, 2nd Floor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18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Phone no: 0392 630 2188</a:t>
            </a:r>
            <a:endParaRPr lang="en-US" sz="1800" b="1" i="0" u="none" strike="noStrike" kern="1200" cap="none" spc="0" baseline="0" dirty="0">
              <a:solidFill>
                <a:schemeClr val="accent5">
                  <a:lumMod val="75000"/>
                </a:schemeClr>
              </a:solidFill>
              <a:uFillTx/>
              <a:latin typeface="Century Gothic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dirty="0">
              <a:solidFill>
                <a:srgbClr val="000000"/>
              </a:solidFill>
              <a:latin typeface="Century Gothic"/>
            </a:endParaRPr>
          </a:p>
          <a:p>
            <a:pPr marL="0" indent="0" algn="ctr">
              <a:spcBef>
                <a:spcPts val="0"/>
              </a:spcBef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/>
              </a:rPr>
              <a:t>Ercan ERCANLAR</a:t>
            </a:r>
            <a:endParaRPr lang="tr-TR" sz="3200" b="0" i="0" u="none" strike="noStrike" kern="1200" cap="none" spc="0" baseline="0" dirty="0">
              <a:solidFill>
                <a:srgbClr val="0070C0"/>
              </a:solidFill>
              <a:uFillTx/>
              <a:latin typeface="Century Gothic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0" i="0" u="none" strike="noStrike" kern="1200" cap="none" spc="0" baseline="0" dirty="0">
              <a:solidFill>
                <a:srgbClr val="000000"/>
              </a:solidFill>
              <a:uFillTx/>
              <a:latin typeface="Century Gothic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1" i="0" u="none" strike="noStrike" kern="1200" cap="none" spc="0" baseline="0" dirty="0">
              <a:solidFill>
                <a:srgbClr val="000000"/>
              </a:solidFill>
              <a:uFillTx/>
              <a:latin typeface="Century Gothic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200" b="1" i="0" u="none" strike="noStrike" kern="1200" cap="none" spc="0" baseline="0" dirty="0">
                <a:solidFill>
                  <a:schemeClr val="accent2">
                    <a:lumMod val="75000"/>
                  </a:schemeClr>
                </a:solidFill>
                <a:uFillTx/>
                <a:latin typeface="Century Gothic"/>
              </a:rPr>
              <a:t>Computer Operator</a:t>
            </a:r>
            <a:endParaRPr lang="en-US" sz="3200" b="1" i="0" u="none" strike="noStrike" kern="1200" cap="none" spc="0" baseline="0" dirty="0">
              <a:solidFill>
                <a:schemeClr val="accent2">
                  <a:lumMod val="75000"/>
                </a:schemeClr>
              </a:solidFill>
              <a:uFillTx/>
              <a:latin typeface="Century Gothic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18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Office no: 1E, 1st Floor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18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Phone no: 0392 630 234</a:t>
            </a:r>
            <a:r>
              <a:rPr lang="en-US" sz="18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6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0" cap="none" spc="0" baseline="0" dirty="0" err="1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Whatsapp</a:t>
            </a:r>
            <a:r>
              <a:rPr lang="en-US" sz="1800" b="1" i="0" u="none" strike="noStrike" kern="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 No:05338711075</a:t>
            </a: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b="1" kern="0" dirty="0">
              <a:solidFill>
                <a:schemeClr val="accent5">
                  <a:lumMod val="75000"/>
                </a:schemeClr>
              </a:solidFill>
              <a:latin typeface="Century Gothic"/>
            </a:endParaRPr>
          </a:p>
          <a:p>
            <a:pPr marL="0" indent="0" algn="ctr">
              <a:spcBef>
                <a:spcPts val="0"/>
              </a:spcBef>
              <a:buNone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0" cap="none" spc="0" baseline="0" dirty="0">
                <a:solidFill>
                  <a:srgbClr val="0070C0"/>
                </a:solidFill>
                <a:uFillTx/>
                <a:latin typeface="Century Gothic"/>
              </a:rPr>
              <a:t>Seyyed Ali </a:t>
            </a:r>
            <a:r>
              <a:rPr lang="en-US" sz="2400" b="1" i="0" u="none" strike="noStrike" kern="0" cap="none" spc="0" baseline="0" dirty="0" err="1">
                <a:solidFill>
                  <a:srgbClr val="0070C0"/>
                </a:solidFill>
                <a:uFillTx/>
                <a:latin typeface="Century Gothic"/>
              </a:rPr>
              <a:t>Kamalı</a:t>
            </a:r>
            <a:r>
              <a:rPr lang="en-US" sz="2400" b="1" i="0" u="none" strike="noStrike" kern="0" cap="none" spc="0" baseline="0" dirty="0">
                <a:solidFill>
                  <a:srgbClr val="0070C0"/>
                </a:solidFill>
                <a:uFillTx/>
                <a:latin typeface="Century Gothic"/>
              </a:rPr>
              <a:t> MOHAMAREH</a:t>
            </a:r>
            <a:endParaRPr lang="tr-TR" sz="2400" b="0" i="0" u="none" strike="noStrike" kern="1200" cap="none" spc="0" baseline="0" dirty="0">
              <a:solidFill>
                <a:srgbClr val="0070C0"/>
              </a:solidFill>
              <a:uFillTx/>
              <a:latin typeface="Century Gothic"/>
            </a:endParaRPr>
          </a:p>
          <a:p>
            <a:pPr marL="0" marR="0" lvl="0" indent="0" algn="ctr" defTabSz="4572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tr-TR" sz="1800" b="1" i="0" u="none" strike="noStrike" kern="1200" cap="none" spc="0" baseline="0" dirty="0">
              <a:solidFill>
                <a:schemeClr val="accent5">
                  <a:lumMod val="75000"/>
                </a:schemeClr>
              </a:solidFill>
              <a:uFillTx/>
              <a:latin typeface="Century Gothic"/>
            </a:endParaRPr>
          </a:p>
          <a:p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A9851DA-31C2-DF7D-B325-AA013B13A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6041361"/>
            <a:ext cx="1971953" cy="644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AF664B-C98C-9D94-E17F-CE739F552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 descr="Anadolu Üniversitesi İngilizce Hazırlık Programı">
            <a:extLst>
              <a:ext uri="{FF2B5EF4-FFF2-40B4-BE49-F238E27FC236}">
                <a16:creationId xmlns:a16="http://schemas.microsoft.com/office/drawing/2014/main" id="{08D14E61-CB20-559E-730A-2E465E41A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1062" y="5936227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5645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11A11-E92A-25DB-C301-B04AFF538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EXTRA CURRICULAR ACTIVITIES (ECA)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05FD9E-CA1B-C115-2B26-4A1405BF88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TEAM LEADER: </a:t>
            </a:r>
            <a:r>
              <a:rPr lang="en-US" sz="3200" b="1" dirty="0" err="1">
                <a:solidFill>
                  <a:srgbClr val="0070C0"/>
                </a:solidFill>
              </a:rPr>
              <a:t>Zekiye</a:t>
            </a:r>
            <a:r>
              <a:rPr lang="en-US" sz="3200" b="1" dirty="0">
                <a:solidFill>
                  <a:srgbClr val="0070C0"/>
                </a:solidFill>
              </a:rPr>
              <a:t> DELLALOĞLU</a:t>
            </a:r>
          </a:p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TEAM MEMBERS</a:t>
            </a:r>
            <a:r>
              <a:rPr lang="en-US" sz="3200" b="1" dirty="0">
                <a:solidFill>
                  <a:srgbClr val="0070C0"/>
                </a:solidFill>
              </a:rPr>
              <a:t>: Sultan TAŞKIRAN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                             </a:t>
            </a:r>
            <a:r>
              <a:rPr lang="tr-TR" sz="3200" b="1" dirty="0">
                <a:solidFill>
                  <a:srgbClr val="0070C0"/>
                </a:solidFill>
              </a:rPr>
              <a:t>Fezile TOKER</a:t>
            </a:r>
            <a:endParaRPr lang="en-US" sz="3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                             </a:t>
            </a:r>
            <a:r>
              <a:rPr lang="en-US" sz="3200" b="1" dirty="0" err="1">
                <a:solidFill>
                  <a:srgbClr val="0070C0"/>
                </a:solidFill>
              </a:rPr>
              <a:t>Munise</a:t>
            </a:r>
            <a:r>
              <a:rPr lang="en-US" sz="3200" b="1" dirty="0">
                <a:solidFill>
                  <a:srgbClr val="0070C0"/>
                </a:solidFill>
              </a:rPr>
              <a:t> KEŞANLI 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					</a:t>
            </a:r>
            <a:r>
              <a:rPr lang="tr-TR" sz="3200" b="1" dirty="0">
                <a:solidFill>
                  <a:srgbClr val="0070C0"/>
                </a:solidFill>
              </a:rPr>
              <a:t>       Ayşe ONUT</a:t>
            </a:r>
            <a:endParaRPr lang="en-US" sz="32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						  Refika İLKAN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	                        </a:t>
            </a:r>
            <a:r>
              <a:rPr lang="en-US" sz="3200" b="1" dirty="0" err="1">
                <a:solidFill>
                  <a:srgbClr val="0070C0"/>
                </a:solidFill>
              </a:rPr>
              <a:t>Fayka</a:t>
            </a:r>
            <a:r>
              <a:rPr lang="en-US" sz="3200" b="1" dirty="0">
                <a:solidFill>
                  <a:srgbClr val="0070C0"/>
                </a:solidFill>
              </a:rPr>
              <a:t> GURESUN</a:t>
            </a:r>
          </a:p>
          <a:p>
            <a:pPr marL="0" indent="0">
              <a:buNone/>
            </a:pPr>
            <a:r>
              <a:rPr lang="en-US" sz="3200" b="1" dirty="0">
                <a:solidFill>
                  <a:srgbClr val="0070C0"/>
                </a:solidFill>
              </a:rPr>
              <a:t>							</a:t>
            </a: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CC3A94-0796-75E1-77A2-7112E8C89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0E18D9-27CE-CD44-FE25-44D6E7F0FC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ED5F6055-86B4-6275-0DBC-1A5EC831B9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3949" y="5797189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394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E175B-138F-61D3-B2BC-5654824E31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Some Activities for This Semester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46679-6752-6EED-5CFC-7A7589F25BB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930400"/>
            <a:ext cx="4184035" cy="4110961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7030A0"/>
                </a:solidFill>
              </a:rPr>
              <a:t>SPEAKING CLUB</a:t>
            </a:r>
          </a:p>
          <a:p>
            <a:endParaRPr lang="en-US" sz="32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04B6D3-9CB7-A195-308A-8244B05D03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69" y="1930401"/>
            <a:ext cx="4354281" cy="4110962"/>
          </a:xfrm>
        </p:spPr>
        <p:txBody>
          <a:bodyPr/>
          <a:lstStyle/>
          <a:p>
            <a:r>
              <a:rPr lang="en-US" sz="3200" b="1" dirty="0">
                <a:solidFill>
                  <a:srgbClr val="7030A0"/>
                </a:solidFill>
              </a:rPr>
              <a:t>ACADEMIC SUPPORT</a:t>
            </a:r>
          </a:p>
          <a:p>
            <a:endParaRPr lang="en-US" sz="32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n-US" sz="3200" b="1" dirty="0">
                <a:solidFill>
                  <a:srgbClr val="7030A0"/>
                </a:solidFill>
              </a:rPr>
              <a:t>      </a:t>
            </a:r>
          </a:p>
          <a:p>
            <a:endParaRPr lang="en-US" sz="32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3200" b="1" dirty="0">
              <a:solidFill>
                <a:srgbClr val="7030A0"/>
              </a:solidFill>
            </a:endParaRPr>
          </a:p>
          <a:p>
            <a:endParaRPr lang="en-US" sz="1800" b="1" dirty="0">
              <a:solidFill>
                <a:srgbClr val="7030A0"/>
              </a:solidFill>
            </a:endParaRP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CB1B3E-B5D7-40C1-05DA-95D782520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921829"/>
            <a:ext cx="1971953" cy="7637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614459-F8A0-8947-2919-ADE08872D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26" name="Picture 2" descr="Speaking Club">
            <a:extLst>
              <a:ext uri="{FF2B5EF4-FFF2-40B4-BE49-F238E27FC236}">
                <a16:creationId xmlns:a16="http://schemas.microsoft.com/office/drawing/2014/main" id="{AC001A44-F8F6-D91C-2DDF-A739C7114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970" y="2854552"/>
            <a:ext cx="3175597" cy="2645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521BF7-BA85-9D22-6C59-F0F3B02C5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0621" y="2683557"/>
            <a:ext cx="3090721" cy="3518848"/>
          </a:xfrm>
          <a:prstGeom prst="rect">
            <a:avLst/>
          </a:prstGeom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65328E3E-BBF3-2DC5-9810-DCC16B5A36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8695" y="6047569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3079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37CF-EAF5-FC5A-21F5-914E5FD74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255E7-538B-7DB3-5376-088956D19C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161143"/>
            <a:ext cx="4184035" cy="48802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7030A0"/>
                </a:solidFill>
              </a:rPr>
              <a:t>Salsa/ Bachata</a:t>
            </a:r>
            <a:r>
              <a:rPr lang="en-US" sz="6000" b="1" dirty="0">
                <a:solidFill>
                  <a:srgbClr val="7030A0"/>
                </a:solidFill>
              </a:rPr>
              <a:t> </a:t>
            </a:r>
            <a:r>
              <a:rPr lang="en-US" sz="4000" b="1" dirty="0">
                <a:solidFill>
                  <a:srgbClr val="7030A0"/>
                </a:solidFill>
              </a:rPr>
              <a:t>Dance Lessons</a:t>
            </a:r>
            <a:endParaRPr lang="en-US" sz="6000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en-US" sz="6000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764CAE-F7FB-4CC0-48AD-918652B8BC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1538514"/>
            <a:ext cx="4184034" cy="4502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Grab Your Instrument</a:t>
            </a: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en-US" sz="2800" b="1" dirty="0">
              <a:solidFill>
                <a:srgbClr val="7030A0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56247D-0C23-DA2A-E4C5-1496E0FA95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7543" y="3077482"/>
            <a:ext cx="2423886" cy="29638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BB99780-E32C-E017-7FBC-E3C90FD68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7998" y="3077482"/>
            <a:ext cx="3516004" cy="296387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402BF9-BED7-D87C-2BAD-B02523FB9A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4343" y="6248400"/>
            <a:ext cx="1594580" cy="4371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7B6FAFA-4E8B-4DED-C0C0-89D66C74CD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306" y="6258313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 descr="Anadolu Üniversitesi İngilizce Hazırlık Programı">
            <a:extLst>
              <a:ext uri="{FF2B5EF4-FFF2-40B4-BE49-F238E27FC236}">
                <a16:creationId xmlns:a16="http://schemas.microsoft.com/office/drawing/2014/main" id="{AAEB4F66-E5A7-6159-CE1B-2F26F3A8BE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0030" y="6041361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879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9327BC-B018-419B-1710-565C67587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038D54-A2E7-6B46-7C86-23D73E669B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7334" y="1930400"/>
            <a:ext cx="4184035" cy="41109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7030A0"/>
                </a:solidFill>
              </a:rPr>
              <a:t>Nature Yoga </a:t>
            </a:r>
          </a:p>
          <a:p>
            <a:pPr marL="0" indent="0">
              <a:buNone/>
            </a:pPr>
            <a:endParaRPr lang="en-US" sz="4400" b="1" dirty="0">
              <a:solidFill>
                <a:srgbClr val="7030A0"/>
              </a:solidFill>
            </a:endParaRPr>
          </a:p>
          <a:p>
            <a:pPr marL="0" indent="0" algn="ctr">
              <a:buNone/>
            </a:pPr>
            <a:endParaRPr lang="en-US" sz="4400" b="1" dirty="0">
              <a:solidFill>
                <a:srgbClr val="7030A0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18736C-FCB8-4189-F9BE-19525323B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970" y="1930401"/>
            <a:ext cx="4184034" cy="411096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7030A0"/>
                </a:solidFill>
              </a:rPr>
              <a:t>Upcycling</a:t>
            </a:r>
          </a:p>
          <a:p>
            <a:pPr marL="0" indent="0" algn="ctr">
              <a:buNone/>
            </a:pPr>
            <a:endParaRPr lang="en-US" sz="4000" b="1" dirty="0">
              <a:solidFill>
                <a:srgbClr val="7030A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E42B2C-E5D2-392B-643E-D53BBDFB9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3062513"/>
            <a:ext cx="3764037" cy="30049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1039168-4D27-F466-7CB2-9ECAEAF929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9968" y="3062513"/>
            <a:ext cx="3764033" cy="297884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EACDD4C-2146-1C73-93BB-BDE3743F3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2000" y="6248400"/>
            <a:ext cx="1347837" cy="4806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B51D098-1627-9B9E-93C2-527AF502EF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6609" y="6275128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 descr="Anadolu Üniversitesi İngilizce Hazırlık Programı">
            <a:extLst>
              <a:ext uri="{FF2B5EF4-FFF2-40B4-BE49-F238E27FC236}">
                <a16:creationId xmlns:a16="http://schemas.microsoft.com/office/drawing/2014/main" id="{3EEC313D-371B-1292-8EFD-A7A91DDDE4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9972" y="6041361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962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E23AB-4B69-B146-5061-7D0E50ED2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Elderly Home and An</a:t>
            </a:r>
            <a:r>
              <a:rPr lang="tr-TR" b="1" dirty="0">
                <a:solidFill>
                  <a:srgbClr val="7030A0"/>
                </a:solidFill>
              </a:rPr>
              <a:t>i</a:t>
            </a:r>
            <a:r>
              <a:rPr lang="en-US" b="1" dirty="0">
                <a:solidFill>
                  <a:srgbClr val="7030A0"/>
                </a:solidFill>
              </a:rPr>
              <a:t>mal Shelter Visit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BE8E542-CF47-3760-379D-C528D5E4F66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01487" y="2032000"/>
            <a:ext cx="3643084" cy="3880773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5028906-4F97-73C6-8C3B-812CABF52A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948362" y="2032000"/>
            <a:ext cx="3906838" cy="388077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BC20F2-D57E-ACBD-1818-57FD1190AE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70" y="6014373"/>
            <a:ext cx="1971953" cy="67116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88CAE8-92D5-B37E-2223-DCBCECEE7D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6513" y="6258313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16EE6001-0E86-F3D7-2F93-50EEA80D7A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7724" y="5944737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840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E49B6-F2E4-F7DB-B7F5-4F87F71867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7030A0"/>
                </a:solidFill>
              </a:rPr>
              <a:t>TRIPS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3E31B-877F-CEA0-7B33-C55DFDBBB2C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To Salamis Ruins</a:t>
            </a: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88645E-077A-242D-1DF5-040EB1942E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7030A0"/>
                </a:solidFill>
              </a:rPr>
              <a:t>To </a:t>
            </a:r>
            <a:r>
              <a:rPr lang="en-US" sz="2800" b="1" dirty="0" err="1">
                <a:solidFill>
                  <a:srgbClr val="7030A0"/>
                </a:solidFill>
              </a:rPr>
              <a:t>Kapalı</a:t>
            </a:r>
            <a:r>
              <a:rPr lang="en-US" sz="2800" b="1" dirty="0">
                <a:solidFill>
                  <a:srgbClr val="7030A0"/>
                </a:solidFill>
              </a:rPr>
              <a:t> </a:t>
            </a:r>
            <a:r>
              <a:rPr lang="en-US" sz="2800" b="1" dirty="0" err="1">
                <a:solidFill>
                  <a:srgbClr val="7030A0"/>
                </a:solidFill>
              </a:rPr>
              <a:t>Maraş</a:t>
            </a:r>
            <a:endParaRPr lang="en-US" sz="28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7030A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F7D82E-B1EC-4A9E-62B2-A87733210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33" y="2888343"/>
            <a:ext cx="3455610" cy="31530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9EEBF8A-9A22-3078-EA5E-4AF0F6E0E9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969" y="2888343"/>
            <a:ext cx="3618601" cy="31530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3B8487-A119-BF70-EC30-A1BC447F13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971" y="6248400"/>
            <a:ext cx="1463952" cy="4371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6D8886-06AA-371C-EAC6-411C921448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2971" y="6121189"/>
            <a:ext cx="1687392" cy="5643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 descr="Anadolu Üniversitesi İngilizce Hazırlık Programı">
            <a:extLst>
              <a:ext uri="{FF2B5EF4-FFF2-40B4-BE49-F238E27FC236}">
                <a16:creationId xmlns:a16="http://schemas.microsoft.com/office/drawing/2014/main" id="{6E554C8D-A72D-3CC1-F784-93CB317F41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0949" y="6061750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754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52BFC-69F7-803B-7296-90BE08097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7030A0"/>
                </a:solidFill>
              </a:rPr>
              <a:t>PICNIC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09D725-CB7D-91C9-4931-B942DA399F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47916" y="1930400"/>
            <a:ext cx="4380932" cy="33103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584A5A-B7A0-3F0F-BD64-795916493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970" y="5921829"/>
            <a:ext cx="1117601" cy="7637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65E13B-2C98-4A46-DD3C-62A9D2DD8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EEFFE8CB-20E0-5D6E-86E1-688DC61E74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055" y="5898465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98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6B6FE-FBE3-48E3-E2D0-E793392A0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rgbClr val="7030A0"/>
                </a:solidFill>
              </a:rPr>
              <a:t>COMPETITIONS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19750-92F1-C669-2C95-D007398735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7030A0"/>
                </a:solidFill>
              </a:rPr>
              <a:t>QUIZ MONSTER</a:t>
            </a:r>
          </a:p>
          <a:p>
            <a:pPr marL="0" indent="0">
              <a:buNone/>
            </a:pPr>
            <a:endParaRPr lang="en-US" sz="3600" b="1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93FC2A-9028-2CEA-28DE-27CF5B85405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3600" b="1" dirty="0">
                <a:solidFill>
                  <a:srgbClr val="7030A0"/>
                </a:solidFill>
              </a:rPr>
              <a:t>GRADED READER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2604C8-C39E-A940-F47A-C1A69A381A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428" y="3091542"/>
            <a:ext cx="3367939" cy="2177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4281F1-DB77-085A-BD17-78845DF13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210" y="3091543"/>
            <a:ext cx="3560989" cy="21771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E8B45C-BB60-B86D-B71F-0D170062D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B98B596-2D4B-ADFC-8072-1F46CA06B6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 descr="Anadolu Üniversitesi İngilizce Hazırlık Programı">
            <a:extLst>
              <a:ext uri="{FF2B5EF4-FFF2-40B4-BE49-F238E27FC236}">
                <a16:creationId xmlns:a16="http://schemas.microsoft.com/office/drawing/2014/main" id="{4211DFFB-7243-7768-5C08-B208309DDC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2460" y="5636145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485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A7BE4-F7BC-224A-A4FB-20842836C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7030A0"/>
                </a:solidFill>
              </a:rPr>
              <a:t>SEMINARS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E40D2B-7A36-4C43-A606-03756D96256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>
                <a:solidFill>
                  <a:srgbClr val="7030A0"/>
                </a:solidFill>
              </a:rPr>
              <a:t>Effective ways of Studying</a:t>
            </a:r>
          </a:p>
          <a:p>
            <a:pPr algn="ctr"/>
            <a:endParaRPr lang="en-US" sz="2400" b="1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11C516-3A2D-BCA9-7ED6-0CA7BDC59A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</a:rPr>
              <a:t>Exam Anxiety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C569EC-3D9F-3F40-43AB-FAFA767E5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857" y="3114230"/>
            <a:ext cx="3135085" cy="29271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002D2A-1BE5-F9B5-BCA3-A2F72F26C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6999" y="3114231"/>
            <a:ext cx="3444430" cy="29271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89B4922-BF5D-43F3-6EF1-4F918DC48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7257" y="6041361"/>
            <a:ext cx="1681666" cy="64417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5A637F-7469-C6C4-2885-6F6D45DB90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10913" y="614983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 descr="Anadolu Üniversitesi İngilizce Hazırlık Programı">
            <a:extLst>
              <a:ext uri="{FF2B5EF4-FFF2-40B4-BE49-F238E27FC236}">
                <a16:creationId xmlns:a16="http://schemas.microsoft.com/office/drawing/2014/main" id="{1170F9FA-F62C-6ADE-B960-E1FE49919A5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2342" y="595823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6606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3E220B-8FF0-705A-FC8E-8D303CD7A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6D8C9-72CF-16C7-FEB3-014CE64E8EA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7030A0"/>
                </a:solidFill>
              </a:rPr>
              <a:t>Methods of Coping With Stress</a:t>
            </a:r>
          </a:p>
          <a:p>
            <a:pPr marL="0" indent="0" algn="ctr">
              <a:buNone/>
            </a:pP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469EB3-203B-9973-71D7-91B1B15C8EF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7030A0"/>
                </a:solidFill>
              </a:rPr>
              <a:t>Psychological Health</a:t>
            </a:r>
          </a:p>
          <a:p>
            <a:pPr marL="0" indent="0" algn="ctr">
              <a:buNone/>
            </a:pPr>
            <a:endParaRPr lang="en-US" sz="3600" b="1" dirty="0">
              <a:solidFill>
                <a:srgbClr val="7030A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FE0F12-8B14-EF97-78D0-07B3A21FA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543" y="3429000"/>
            <a:ext cx="3307669" cy="26123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178E5D7-54F7-83FC-2D12-06AB2E8E0B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4127" y="3432628"/>
            <a:ext cx="3530843" cy="26087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E90D2D-BEA9-9AF1-1C1F-BCB2C6D06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6563" y="6248400"/>
            <a:ext cx="1449437" cy="4371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4EDE7D3-412E-A091-33C0-6860FC625D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1274" y="6173369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 descr="Anadolu Üniversitesi İngilizce Hazırlık Programı">
            <a:extLst>
              <a:ext uri="{FF2B5EF4-FFF2-40B4-BE49-F238E27FC236}">
                <a16:creationId xmlns:a16="http://schemas.microsoft.com/office/drawing/2014/main" id="{D2CA9993-B593-1001-F55B-37B2834B0C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1416" y="6061750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366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8A001-B043-3BD9-F0A0-12D5700B1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ECA Member Responsible for the Promotion and Social Media Unit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319665-7B99-4A4A-C613-67598DEAC9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3600" b="1" dirty="0">
                <a:solidFill>
                  <a:srgbClr val="0070C0"/>
                </a:solidFill>
              </a:rPr>
              <a:t>Fezile TOKER</a:t>
            </a:r>
            <a:endParaRPr lang="en-US" sz="36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3600" b="1" dirty="0">
              <a:solidFill>
                <a:srgbClr val="0070C0"/>
              </a:solidFill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tr-TR" sz="3600" b="1" i="0" u="none" strike="noStrike" kern="1200" cap="none" spc="0" baseline="0" dirty="0">
                <a:solidFill>
                  <a:srgbClr val="1F4E79"/>
                </a:solidFill>
                <a:uFillTx/>
                <a:latin typeface="Calibri"/>
              </a:rPr>
              <a:t>Students can share their pictures online through the school instagram account </a:t>
            </a:r>
            <a:endParaRPr lang="en-US" sz="3600" b="1" i="0" u="none" strike="noStrike" kern="1200" cap="none" spc="0" baseline="0" dirty="0">
              <a:solidFill>
                <a:srgbClr val="1F4E79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0" cap="none" spc="0" baseline="0" dirty="0">
                <a:solidFill>
                  <a:srgbClr val="1F4E79"/>
                </a:solidFill>
                <a:uFillTx/>
                <a:latin typeface="Calibri"/>
              </a:rPr>
              <a:t>      </a:t>
            </a:r>
            <a:r>
              <a:rPr lang="tr-TR" sz="3600" b="1" i="0" u="none" strike="noStrike" kern="1200" cap="none" spc="0" baseline="0" dirty="0">
                <a:solidFill>
                  <a:srgbClr val="275317"/>
                </a:solidFill>
                <a:uFillTx/>
                <a:latin typeface="Calibri"/>
              </a:rPr>
              <a:t>( emu_fleps_official ) </a:t>
            </a:r>
          </a:p>
          <a:p>
            <a:pPr marL="0" indent="0">
              <a:buNone/>
            </a:pPr>
            <a:endParaRPr lang="en-US" sz="36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sz="3600" b="1" dirty="0">
              <a:solidFill>
                <a:srgbClr val="0070C0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705ECCE-3622-5448-4074-61C39B691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820229"/>
            <a:ext cx="1971953" cy="8653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9C3473-2F0C-B7C4-CF77-8D26C6EA52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68F7FDAD-8E55-6316-CC86-C136542D02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374" y="5958231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804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8ADAF-0C1C-9E0B-1EB2-6DC565ECB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STUDENT SELF STUDY CENTER (</a:t>
            </a:r>
            <a:r>
              <a:rPr lang="tr-TR" b="1" dirty="0"/>
              <a:t>SSSC</a:t>
            </a:r>
            <a:r>
              <a:rPr lang="en-US" b="1" dirty="0"/>
              <a:t>)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2EC85A2-C734-9BCD-C9D9-363AD5AA51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314" y="2206645"/>
            <a:ext cx="3870604" cy="33232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63685F-4A5F-3D80-C347-BB14F4041A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0629" y="2206646"/>
            <a:ext cx="3870604" cy="29952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9B3FC3-F118-048E-1301-A3C1C738A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73BCCC-DE92-1655-0A9B-229ABE9BAB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EC9293E6-E2A5-66F0-1127-D919FBAA76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5668" y="5958231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631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8E98CE7-2603-E6BA-6433-7832A54CCFA7}"/>
              </a:ext>
            </a:extLst>
          </p:cNvPr>
          <p:cNvSpPr txBox="1"/>
          <p:nvPr/>
        </p:nvSpPr>
        <p:spPr>
          <a:xfrm>
            <a:off x="1291771" y="794983"/>
            <a:ext cx="7874000" cy="4475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What is the SSSC? How will it help me?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1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SSSC is for YOU and will help you: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1" i="0" u="none" strike="noStrike" kern="0" cap="none" spc="0" normalizeH="0" baseline="0" noProof="0" dirty="0">
              <a:ln>
                <a:noFill/>
              </a:ln>
              <a:solidFill>
                <a:schemeClr val="accent4">
                  <a:lumMod val="75000"/>
                </a:scheme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Improve and develop your English!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Introduce you to a WIDE range of resources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Help you learn better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Develop exam techniques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Practice what you have learnt in class- alone or with your friends &amp; teachers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Offer you a comfortable environment when studying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Play chess with your friends.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CA707F-47C9-2D1D-129C-3A1BC9661D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F12788-2C24-A883-EFD9-743DDE2DA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 descr="Anadolu Üniversitesi İngilizce Hazırlık Programı">
            <a:extLst>
              <a:ext uri="{FF2B5EF4-FFF2-40B4-BE49-F238E27FC236}">
                <a16:creationId xmlns:a16="http://schemas.microsoft.com/office/drawing/2014/main" id="{347CF071-4C13-794A-1AB9-AD801E0F5E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5824" y="587510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0587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09323-02F3-6CB4-73C6-B8ACCE184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/>
              <a:t>Our SSSC Areas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ABD4B-44FC-7F28-C8E3-CD2A21579B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sz="1600" b="1" dirty="0">
                <a:latin typeface="+mj-lt"/>
              </a:rPr>
              <a:t>There are 3 different areas of the Study Center: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endParaRPr lang="en-US" altLang="en-US" dirty="0">
              <a:latin typeface="+mj-lt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  <a:defRPr/>
            </a:pPr>
            <a:r>
              <a:rPr lang="en-US" altLang="en-US" sz="1800" b="1" dirty="0">
                <a:solidFill>
                  <a:srgbClr val="FF0000"/>
                </a:solidFill>
                <a:latin typeface="+mj-lt"/>
              </a:rPr>
              <a:t>The Consultancy Area  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endParaRPr lang="en-US" altLang="en-US" dirty="0">
              <a:latin typeface="+mj-lt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rabicPeriod" startAt="2"/>
              <a:defRPr/>
            </a:pPr>
            <a:r>
              <a:rPr lang="en-US" altLang="en-US" sz="1800" b="1" dirty="0">
                <a:solidFill>
                  <a:srgbClr val="00B0F0"/>
                </a:solidFill>
                <a:latin typeface="+mj-lt"/>
              </a:rPr>
              <a:t>The Multimedia (Computer) Area</a:t>
            </a: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endParaRPr lang="en-US" altLang="en-US" dirty="0">
              <a:latin typeface="+mj-lt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r>
              <a:rPr lang="en-US" altLang="en-US" b="1" dirty="0">
                <a:solidFill>
                  <a:srgbClr val="00B050"/>
                </a:solidFill>
                <a:latin typeface="+mj-lt"/>
              </a:rPr>
              <a:t>3.</a:t>
            </a:r>
            <a:r>
              <a:rPr lang="en-US" altLang="en-US" dirty="0">
                <a:latin typeface="+mj-lt"/>
              </a:rPr>
              <a:t>    </a:t>
            </a:r>
            <a:r>
              <a:rPr lang="en-US" altLang="en-US" sz="1800" b="1" dirty="0">
                <a:solidFill>
                  <a:srgbClr val="00B050"/>
                </a:solidFill>
                <a:latin typeface="+mj-lt"/>
              </a:rPr>
              <a:t>The Self-Study Area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8EF2EF-B3DF-AE87-EF4E-389FEBB576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593" y="1828800"/>
            <a:ext cx="2557721" cy="175460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C0C3B35-E783-7C3A-662C-DAC202D6E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7592" y="3918858"/>
            <a:ext cx="2557721" cy="1973942"/>
          </a:xfrm>
          <a:prstGeom prst="rect">
            <a:avLst/>
          </a:prstGeom>
        </p:spPr>
      </p:pic>
      <p:pic>
        <p:nvPicPr>
          <p:cNvPr id="6" name="Picture 9" descr="F:\SSSC Pictures2\IMG_1722.JPG">
            <a:extLst>
              <a:ext uri="{FF2B5EF4-FFF2-40B4-BE49-F238E27FC236}">
                <a16:creationId xmlns:a16="http://schemas.microsoft.com/office/drawing/2014/main" id="{3B4D0299-641B-7418-2719-735DF0E20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3879" y="4833256"/>
            <a:ext cx="2557721" cy="158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EC0C48-E605-A16F-E505-87E766D7F3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971" y="5892800"/>
            <a:ext cx="928916" cy="7927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FCC4F92-9ED3-4E08-38FF-EF858D287A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1617" y="6188128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0" name="Picture 9" descr="Anadolu Üniversitesi İngilizce Hazırlık Programı">
            <a:extLst>
              <a:ext uri="{FF2B5EF4-FFF2-40B4-BE49-F238E27FC236}">
                <a16:creationId xmlns:a16="http://schemas.microsoft.com/office/drawing/2014/main" id="{6B4A01C3-01AC-33A4-7563-35276CB812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9636" y="595823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8658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751D9-6ECE-62E8-F0EE-B9072001A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2264229"/>
          </a:xfrm>
        </p:spPr>
        <p:txBody>
          <a:bodyPr>
            <a:normAutofit fontScale="90000"/>
          </a:bodyPr>
          <a:lstStyle/>
          <a:p>
            <a:r>
              <a:rPr lang="en-GB" sz="3600" b="1" dirty="0">
                <a:solidFill>
                  <a:srgbClr val="0070C0"/>
                </a:solidFill>
              </a:rPr>
              <a:t>Did you know that Foreign Languages and English Preparatory School (FLEPS) is </a:t>
            </a:r>
            <a:r>
              <a:rPr lang="en-GB" sz="3600" b="1" dirty="0">
                <a:solidFill>
                  <a:schemeClr val="accent4">
                    <a:lumMod val="75000"/>
                  </a:schemeClr>
                </a:solidFill>
              </a:rPr>
              <a:t>internationally accredited for quality education</a:t>
            </a:r>
            <a:r>
              <a:rPr lang="en-GB" sz="3600" b="1" dirty="0">
                <a:solidFill>
                  <a:srgbClr val="0070C0"/>
                </a:solidFill>
              </a:rPr>
              <a:t> by 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Pearson Assured</a:t>
            </a:r>
            <a:r>
              <a:rPr lang="tr-TR" sz="3600" b="1" dirty="0">
                <a:solidFill>
                  <a:schemeClr val="accent5">
                    <a:lumMod val="75000"/>
                  </a:schemeClr>
                </a:solidFill>
              </a:rPr>
              <a:t>, DEDAK</a:t>
            </a: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 and EAQUALS?</a:t>
            </a:r>
            <a:b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</a:b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B539C705-0ED5-A12A-1D48-A8EBDE317B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57856" y="3105509"/>
            <a:ext cx="5285148" cy="350310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F06C920-CCBF-1958-40A1-B7BA1A39D8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372" y="5617028"/>
            <a:ext cx="1509486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0D9CEBB-59B6-0F9F-F6A0-545ABAF227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2E232A97-0C07-7483-D6A6-54C1921CE3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6665" y="4806597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6567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13C61BB-6275-0A4F-6262-E7F99D269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5FE8A52-46EF-9501-4B5A-7C2FD370FC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197440" y="2664250"/>
            <a:ext cx="4183062" cy="1948544"/>
          </a:xfrm>
          <a:prstGeom prst="rect">
            <a:avLst/>
          </a:prstGeom>
        </p:spPr>
      </p:pic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54250FBB-1C9C-07CA-77B7-4617675B045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267952" y="5730894"/>
            <a:ext cx="1492091" cy="93116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9E63CF-3129-3CCF-72F1-ABB49C2BC1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333" y="2089120"/>
            <a:ext cx="2771141" cy="40237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DDD1067-4017-BCFE-9680-7680EAFC52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84877" y="6115144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6791F94B-668A-B6CF-A792-1A3DB48028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1149" y="5851626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52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63819-8837-AC05-78CD-58CE1F474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100" b="1" dirty="0">
                <a:solidFill>
                  <a:srgbClr val="0070C0"/>
                </a:solidFill>
                <a:latin typeface="Century Gothic"/>
                <a:ea typeface="+mn-ea"/>
                <a:cs typeface="+mn-cs"/>
              </a:rPr>
              <a:t>You can ask any questions about EPS. </a:t>
            </a:r>
            <a:br>
              <a:rPr lang="en-US" sz="4100" b="1" dirty="0">
                <a:solidFill>
                  <a:srgbClr val="0070C0"/>
                </a:solidFill>
                <a:latin typeface="Century Gothic"/>
                <a:ea typeface="+mn-ea"/>
                <a:cs typeface="+mn-cs"/>
              </a:rPr>
            </a:br>
            <a:r>
              <a:rPr lang="en-US" sz="4100" b="1" dirty="0">
                <a:solidFill>
                  <a:schemeClr val="accent5">
                    <a:lumMod val="75000"/>
                  </a:schemeClr>
                </a:solidFill>
                <a:latin typeface="Century Gothic"/>
                <a:ea typeface="+mn-ea"/>
                <a:cs typeface="+mn-cs"/>
              </a:rPr>
              <a:t>For example;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ED65F6F-0653-351B-FC72-F92D760072A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84889" y="2308927"/>
            <a:ext cx="2969009" cy="3584759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08E2FFC-197F-3AEB-1B6F-48CADCA943C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64407" y="2308927"/>
            <a:ext cx="2834886" cy="3584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C55CB6-A44E-1FFE-67AA-E0D635DCA1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714" y="6248400"/>
            <a:ext cx="1217209" cy="4371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2B20195-DDAE-BC53-0A99-0D55AA2A2F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86610" y="6379980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F852AFE9-D594-D1A9-64AC-2FDE665944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8695" y="6061750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9592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D4AF6-FAA1-1DF3-9F97-BBD47D2C0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21C161-9E47-D699-CC73-9E3C39DA138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51951" y="2308927"/>
            <a:ext cx="2834886" cy="3584759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88C84B3-F764-7880-5B6C-1B62846074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64407" y="2308927"/>
            <a:ext cx="2834886" cy="3584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ABD214-0160-D32D-20FE-0A09057FA4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70" y="6023429"/>
            <a:ext cx="1971953" cy="6621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A67F18-51BA-EE7A-9A23-4344EA137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7199" y="6140871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DCCE2231-D310-8323-E03C-0EE823296A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2055" y="602241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427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320D0FA-331E-AEDF-FC17-B9450B5E1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marR="0" lvl="0" indent="0" defTabSz="1333496" rtl="0" fontAlgn="auto" hangingPunct="1">
              <a:lnSpc>
                <a:spcPct val="90000"/>
              </a:lnSpc>
              <a:spcBef>
                <a:spcPts val="0"/>
              </a:spcBef>
              <a:spcAft>
                <a:spcPts val="1300"/>
              </a:spcAft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/>
              </a:rPr>
              <a:t>You can send a petition</a:t>
            </a:r>
            <a:r>
              <a:rPr lang="tr-TR" sz="36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/>
              </a:rPr>
              <a:t> for </a:t>
            </a:r>
            <a:r>
              <a:rPr lang="en-GB" sz="36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/>
              </a:rPr>
              <a:t>any reasons</a:t>
            </a:r>
            <a:r>
              <a:rPr lang="en-US" sz="36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/>
              </a:rPr>
              <a:t> on our webs</a:t>
            </a:r>
            <a:r>
              <a:rPr lang="tr-TR" sz="36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/>
              </a:rPr>
              <a:t>ite </a:t>
            </a:r>
            <a:r>
              <a:rPr lang="tr-TR" sz="36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Century Gothic"/>
              </a:rPr>
              <a:t>(</a:t>
            </a:r>
            <a:r>
              <a:rPr lang="en-US" sz="36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Century Gothic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https://fleps.emu.edu.tr/en</a:t>
            </a:r>
            <a:r>
              <a:rPr lang="tr-TR" sz="3600" b="1" i="0" u="none" strike="noStrike" kern="1200" cap="none" spc="0" baseline="0" dirty="0">
                <a:solidFill>
                  <a:schemeClr val="accent1">
                    <a:lumMod val="75000"/>
                  </a:schemeClr>
                </a:solidFill>
                <a:uFillTx/>
                <a:latin typeface="Century Gothic"/>
              </a:rPr>
              <a:t>). </a:t>
            </a:r>
            <a:br>
              <a:rPr lang="tr-TR" sz="3600" b="1" i="0" u="none" strike="noStrike" kern="1200" cap="none" spc="0" baseline="0" dirty="0">
                <a:solidFill>
                  <a:srgbClr val="0070C0"/>
                </a:solidFill>
                <a:uFillTx/>
                <a:latin typeface="Century Gothic"/>
              </a:rPr>
            </a:br>
            <a:r>
              <a:rPr lang="tr-TR" sz="36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For example</a:t>
            </a:r>
            <a:r>
              <a:rPr lang="en-US" sz="3600" b="1" i="0" u="none" strike="noStrike" kern="1200" cap="none" spc="0" baseline="0" dirty="0">
                <a:solidFill>
                  <a:schemeClr val="accent5">
                    <a:lumMod val="75000"/>
                  </a:schemeClr>
                </a:solidFill>
                <a:uFillTx/>
                <a:latin typeface="Century Gothic"/>
              </a:rPr>
              <a:t>;</a:t>
            </a: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B3B9A57-D473-DAC7-3C14-04739A0727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2561303"/>
            <a:ext cx="2030144" cy="35176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8AE665-9C8C-BBF6-4DB8-3238A9ACD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5284" y="2561303"/>
            <a:ext cx="1896020" cy="35176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7FAD2D-EFFA-CFB1-BEA6-45060E257B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3913" y="2599740"/>
            <a:ext cx="1975275" cy="35176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478A5F8-6952-E4CC-D412-9557604C9B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7502" y="2599739"/>
            <a:ext cx="2060627" cy="351769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038366-5173-FD73-8720-60536F0893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240" y="2599739"/>
            <a:ext cx="1877731" cy="35176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DEAE9D-7506-195F-5137-C9B2A97D15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33575" y="2599739"/>
            <a:ext cx="2072820" cy="351769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EFDCA3E-7641-54E9-18EE-68147102C7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2400" y="6079000"/>
            <a:ext cx="1536523" cy="6065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C626EA7-F7CD-0B6C-0AE0-0D00EE085F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8513" y="6258313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19C170C3-69C2-D0F1-2051-E50E58F33A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376745" y="6117436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6496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E1220D-D493-6017-2780-027D172E8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7C6EFFA-5AA2-E736-C074-7456C6E5644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8675" y="2160588"/>
            <a:ext cx="3881437" cy="3881437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4A96BA8-BB50-486B-0196-46BC7EBAF4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89525" y="3126665"/>
            <a:ext cx="4184650" cy="194928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C714B64-FB13-DEED-9C89-6CECCAC37B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4971" y="6042025"/>
            <a:ext cx="1463952" cy="64350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21D8A5-BBA6-6FCC-A165-D65889180C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6052341"/>
            <a:ext cx="1687392" cy="49360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6A0F7890-4E66-92AD-9A74-726E41009F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7029" y="5775880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843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A3B3A84-94CD-1E19-624C-5ABDA8E03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Contact-information infographic lists EMU Faculty of Education contact channels. Five colored horizontal bars show SAT Office (224), FLEPS Website, Student Portal, EMU E-mail account, and Contact Form, with URLs, phone extension, email address, white circular markers, green connector line, and gray checkerboard background.&#10;&#10;AI-generated content may be incorrect.">
            <a:extLst>
              <a:ext uri="{FF2B5EF4-FFF2-40B4-BE49-F238E27FC236}">
                <a16:creationId xmlns:a16="http://schemas.microsoft.com/office/drawing/2014/main" id="{77AAEEB0-BF41-7339-C0B0-8FA38892F61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42201" y="1117600"/>
            <a:ext cx="8372656" cy="50119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35A1134-297D-B6AC-A0D9-73C0C35128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6028" y="6129509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76A5CFCC-8E96-9505-05BE-8949E97B1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58542" y="4490934"/>
            <a:ext cx="1493945" cy="81043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43D30E5E-737D-CF1A-75F9-1A81442865A5}"/>
              </a:ext>
            </a:extLst>
          </p:cNvPr>
          <p:cNvGrpSpPr/>
          <p:nvPr/>
        </p:nvGrpSpPr>
        <p:grpSpPr>
          <a:xfrm>
            <a:off x="1642201" y="5039294"/>
            <a:ext cx="8266062" cy="937643"/>
            <a:chOff x="1642201" y="5534594"/>
            <a:chExt cx="8266062" cy="93764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B8762A-EE38-98B8-B2FB-3B168B834143}"/>
                </a:ext>
              </a:extLst>
            </p:cNvPr>
            <p:cNvSpPr/>
            <p:nvPr/>
          </p:nvSpPr>
          <p:spPr>
            <a:xfrm>
              <a:off x="2283736" y="5617028"/>
              <a:ext cx="7624527" cy="792825"/>
            </a:xfrm>
            <a:prstGeom prst="rect">
              <a:avLst/>
            </a:prstGeom>
            <a:solidFill>
              <a:srgbClr val="B6D9C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3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   </a:t>
              </a:r>
              <a:r>
                <a:rPr lang="tr-TR" sz="23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Class Representa</a:t>
              </a:r>
              <a:r>
                <a:rPr lang="en-US" sz="23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ti</a:t>
              </a:r>
              <a:r>
                <a:rPr lang="tr-TR" sz="23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ve</a:t>
              </a:r>
              <a:r>
                <a:rPr lang="en-US" sz="23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s</a:t>
              </a:r>
              <a:r>
                <a:rPr lang="tr-TR" sz="2300" b="1" dirty="0">
                  <a:solidFill>
                    <a:schemeClr val="tx1"/>
                  </a:solidFill>
                  <a:latin typeface="Arial Black" panose="020B0A04020102020204" pitchFamily="34" charset="0"/>
                </a:rPr>
                <a:t> </a:t>
              </a:r>
              <a:endParaRPr lang="en-US" sz="2300" b="1" dirty="0">
                <a:solidFill>
                  <a:schemeClr val="tx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BBA2424-26F9-5ED8-2154-18EE2666EF1F}"/>
                </a:ext>
              </a:extLst>
            </p:cNvPr>
            <p:cNvSpPr/>
            <p:nvPr/>
          </p:nvSpPr>
          <p:spPr>
            <a:xfrm>
              <a:off x="1642201" y="5534594"/>
              <a:ext cx="928506" cy="93764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B6C7D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6FBF3BDC-C4AF-72C9-F38D-35F0746F2C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86543" y="3008357"/>
            <a:ext cx="1465944" cy="1068505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33605324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EA771-11C9-3E69-D93D-64BF5CA9B4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6DA5BFC-D71D-491A-A6BC-017A50F4311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5730" y="2160588"/>
            <a:ext cx="3887327" cy="388143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FA71B8C-32B8-F371-4D13-B2C0619B3F0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86514" y="2293257"/>
            <a:ext cx="5834743" cy="354148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0D2CC24-ACD3-FD6E-2EB7-01FF7D68A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70" y="6042025"/>
            <a:ext cx="1712687" cy="64350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E66584-E5A8-A957-526A-CF471A9F63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3371" y="6197599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37FBED0C-C1E3-88AB-34AE-79FC3DB62A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02055" y="583474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594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0FA5D-72A8-6868-DB61-CD93AD543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221D7FA-085E-4C4D-4297-4C40BF9BAF9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863" y="609601"/>
            <a:ext cx="8596312" cy="37592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CCC5A7-C762-A2AC-DAB3-E5A11C887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970" y="6096000"/>
            <a:ext cx="1971953" cy="76199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A6E9864-13AE-C6B3-245F-D643901C5F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9485" y="6274274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F5A035-4F37-D849-7048-2F03800DCFF8}"/>
              </a:ext>
            </a:extLst>
          </p:cNvPr>
          <p:cNvSpPr txBox="1"/>
          <p:nvPr/>
        </p:nvSpPr>
        <p:spPr>
          <a:xfrm>
            <a:off x="665308" y="4742935"/>
            <a:ext cx="8480314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tr-TR" sz="3600" dirty="0"/>
              <a:t>Attendance limit for A1/A2/B1:62 hours</a:t>
            </a:r>
          </a:p>
          <a:p>
            <a:pPr algn="ctr"/>
            <a:r>
              <a:rPr lang="tr-TR" sz="3600" dirty="0"/>
              <a:t>For UB1:52 hours</a:t>
            </a:r>
            <a:endParaRPr lang="en-US" sz="3600" dirty="0"/>
          </a:p>
        </p:txBody>
      </p:sp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462A3120-4A8C-7D00-02A7-52431C7A20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2231" y="6096000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5567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E720A-21FA-D071-E01F-259CF239FC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3116058-1B41-4A9B-71CF-2330092C19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862" y="841829"/>
            <a:ext cx="10193337" cy="563154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F68D1F-C97D-B1DD-E522-9E18497BE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334" y="5675086"/>
            <a:ext cx="1615923" cy="87533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2DBAAD-6484-7A50-A54A-299F8D0D4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30306" y="6358209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C943F92F-008D-486E-EA13-668721CA72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4226" y="204384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0714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E1D93E6-45F8-50FC-F3AB-D08E362C6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DD064E4-0759-4391-4D16-56987BCDAB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2857" y="217714"/>
            <a:ext cx="9448800" cy="631371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3CB3A2-27A1-C003-465B-9D6E5DB50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6857" y="6203153"/>
            <a:ext cx="796294" cy="43713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CB93AE-E21C-29CE-25E8-8794C1151A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11657" y="6014566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 descr="Anadolu Üniversitesi İngilizce Hazırlık Programı">
            <a:extLst>
              <a:ext uri="{FF2B5EF4-FFF2-40B4-BE49-F238E27FC236}">
                <a16:creationId xmlns:a16="http://schemas.microsoft.com/office/drawing/2014/main" id="{F96C6C26-704C-DFCB-77E1-2BFFA2C277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05104" y="4329009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84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48E4D-2680-EED0-3496-51B169F34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ECE26B0-29A0-09A2-DCC4-89A0E8C2F97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1616" y="2160588"/>
            <a:ext cx="3875555" cy="3881437"/>
          </a:xfrm>
          <a:prstGeom prst="rect">
            <a:avLst/>
          </a:prstGeom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8E17A3E-1AE6-7895-C8F6-2B2984868CF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57486" y="1669143"/>
            <a:ext cx="5123543" cy="37737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B542AB-93EE-07C8-85B1-C894604520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4112" y="5776686"/>
            <a:ext cx="1770745" cy="96486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8ADE8B5-534A-038F-1900-E2E475C82D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0171" y="6248400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8" name="Picture 7" descr="Anadolu Üniversitesi İngilizce Hazırlık Programı">
            <a:extLst>
              <a:ext uri="{FF2B5EF4-FFF2-40B4-BE49-F238E27FC236}">
                <a16:creationId xmlns:a16="http://schemas.microsoft.com/office/drawing/2014/main" id="{FC922CC7-7FF8-5C40-41A9-0C662F1C850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38932" y="5931119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956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21F6C6E-89C1-7833-3BA9-715860AD3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9318746-3C2D-B9C8-E328-7B2EE29C9873}"/>
              </a:ext>
            </a:extLst>
          </p:cNvPr>
          <p:cNvSpPr txBox="1"/>
          <p:nvPr/>
        </p:nvSpPr>
        <p:spPr>
          <a:xfrm>
            <a:off x="1016000" y="2740131"/>
            <a:ext cx="81497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60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F496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 student is required to complete </a:t>
            </a:r>
            <a:r>
              <a:rPr kumimoji="0" lang="en-GB" sz="2800" b="1" i="0" u="sng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successfully</a:t>
            </a: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B1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F496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level </a:t>
            </a:r>
            <a:r>
              <a:rPr kumimoji="0" lang="en-GB" sz="2800" b="1" i="0" u="none" strike="noStrike" kern="0" cap="none" spc="0" normalizeH="0" baseline="0" noProof="0" dirty="0">
                <a:ln>
                  <a:noFill/>
                </a:ln>
                <a:solidFill>
                  <a:srgbClr val="0F496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to take the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Proficiency Exam.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 </a:t>
            </a:r>
            <a:endParaRPr kumimoji="0" lang="tr-TR" sz="28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7D3F46-853A-D28D-C706-4C27A22BC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44DE74-96C6-56B3-5291-E9292FB04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6285" y="6151280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FC4C179D-BD2E-935D-296B-CFC11E5C2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8695" y="5825607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2669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B53F1E0B-C7DC-1ECE-4829-4B3C8BFA4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EPS LEVEL </a:t>
            </a:r>
            <a:r>
              <a:rPr lang="en-US" dirty="0" err="1"/>
              <a:t>FlOW</a:t>
            </a:r>
            <a:br>
              <a:rPr lang="en-US" dirty="0"/>
            </a:br>
            <a:r>
              <a:rPr lang="en-US" dirty="0"/>
              <a:t>EPSA 010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713B14BF-7D95-477F-5A92-29C1008752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EPSA 010 </a:t>
            </a:r>
            <a:r>
              <a:rPr lang="tr-TR" dirty="0">
                <a:solidFill>
                  <a:srgbClr val="7030A0"/>
                </a:solidFill>
              </a:rPr>
              <a:t>(</a:t>
            </a:r>
            <a:r>
              <a:rPr lang="en-US" dirty="0">
                <a:solidFill>
                  <a:srgbClr val="7030A0"/>
                </a:solidFill>
              </a:rPr>
              <a:t>EXCEED THE ABSENTEEISM LIMIT</a:t>
            </a:r>
            <a:r>
              <a:rPr lang="tr-TR" dirty="0"/>
              <a:t>)                 </a:t>
            </a:r>
            <a:r>
              <a:rPr lang="tr-TR" dirty="0">
                <a:solidFill>
                  <a:srgbClr val="FF0000"/>
                </a:solidFill>
              </a:rPr>
              <a:t>EPSA020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EPSA010</a:t>
            </a:r>
            <a:r>
              <a:rPr lang="tr-TR" dirty="0"/>
              <a:t>  </a:t>
            </a:r>
            <a:r>
              <a:rPr lang="tr-TR" b="1" dirty="0">
                <a:solidFill>
                  <a:srgbClr val="7030A0"/>
                </a:solidFill>
              </a:rPr>
              <a:t>FAIL</a:t>
            </a:r>
            <a:r>
              <a:rPr lang="tr-TR" dirty="0"/>
              <a:t> </a:t>
            </a:r>
            <a:r>
              <a:rPr lang="tr-TR" dirty="0">
                <a:solidFill>
                  <a:srgbClr val="7030A0"/>
                </a:solidFill>
              </a:rPr>
              <a:t>(BELOW 60</a:t>
            </a:r>
            <a:r>
              <a:rPr lang="tr-TR" dirty="0"/>
              <a:t>)                   </a:t>
            </a:r>
            <a:r>
              <a:rPr lang="tr-TR" dirty="0">
                <a:solidFill>
                  <a:srgbClr val="FF0000"/>
                </a:solidFill>
              </a:rPr>
              <a:t>EPSA020 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EPSA010 </a:t>
            </a:r>
            <a:r>
              <a:rPr lang="tr-TR" dirty="0">
                <a:solidFill>
                  <a:srgbClr val="7030A0"/>
                </a:solidFill>
              </a:rPr>
              <a:t>PASS (ABOVE 60)</a:t>
            </a:r>
            <a:r>
              <a:rPr lang="tr-TR" dirty="0">
                <a:solidFill>
                  <a:schemeClr val="tx1"/>
                </a:solidFill>
              </a:rPr>
              <a:t>                      </a:t>
            </a:r>
            <a:r>
              <a:rPr lang="tr-TR" dirty="0">
                <a:solidFill>
                  <a:srgbClr val="FF0000"/>
                </a:solidFill>
              </a:rPr>
              <a:t>EPSB010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956CE9C9-4AC4-B8E5-E6E5-52FF3B9318E6}"/>
              </a:ext>
            </a:extLst>
          </p:cNvPr>
          <p:cNvSpPr/>
          <p:nvPr/>
        </p:nvSpPr>
        <p:spPr>
          <a:xfrm>
            <a:off x="5606796" y="246836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5F055619-EA63-181F-6D39-584652A91EA0}"/>
              </a:ext>
            </a:extLst>
          </p:cNvPr>
          <p:cNvSpPr/>
          <p:nvPr/>
        </p:nvSpPr>
        <p:spPr>
          <a:xfrm>
            <a:off x="3997260" y="332182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A2C60B69-573F-2394-EE08-332BEE909645}"/>
              </a:ext>
            </a:extLst>
          </p:cNvPr>
          <p:cNvSpPr/>
          <p:nvPr/>
        </p:nvSpPr>
        <p:spPr>
          <a:xfrm>
            <a:off x="4078520" y="410517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66894C5-D5C5-29E3-867A-B2EED7E38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372" y="5536875"/>
            <a:ext cx="1333323" cy="7346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6B0C80F-95A0-2C2B-E080-C9581F1609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800" y="5836007"/>
            <a:ext cx="1687392" cy="4355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 descr="Anadolu Üniversitesi İngilizce Hazırlık Programı">
            <a:extLst>
              <a:ext uri="{FF2B5EF4-FFF2-40B4-BE49-F238E27FC236}">
                <a16:creationId xmlns:a16="http://schemas.microsoft.com/office/drawing/2014/main" id="{844B41B5-D976-FC26-0140-4596A95A6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1524" y="5536875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7191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75B3F-F5AB-EA4B-434C-8E8CB1A23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EPS LEVEL </a:t>
            </a:r>
            <a:r>
              <a:rPr lang="en-US" dirty="0" err="1"/>
              <a:t>FlOW</a:t>
            </a:r>
            <a:br>
              <a:rPr lang="en-US" dirty="0"/>
            </a:br>
            <a:r>
              <a:rPr lang="en-US" dirty="0"/>
              <a:t>EPSA 0</a:t>
            </a:r>
            <a:r>
              <a:rPr lang="tr-TR" dirty="0"/>
              <a:t>2</a:t>
            </a:r>
            <a:r>
              <a:rPr lang="en-US" dirty="0"/>
              <a:t>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29AB8E-EA90-C14D-B745-74E763D0DA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endParaRPr lang="tr-TR" dirty="0"/>
          </a:p>
          <a:p>
            <a:r>
              <a:rPr lang="en-US" dirty="0">
                <a:solidFill>
                  <a:srgbClr val="FF0000"/>
                </a:solidFill>
              </a:rPr>
              <a:t>EPSA 0</a:t>
            </a:r>
            <a:r>
              <a:rPr lang="tr-TR" dirty="0">
                <a:solidFill>
                  <a:srgbClr val="FF0000"/>
                </a:solidFill>
              </a:rPr>
              <a:t>2</a:t>
            </a:r>
            <a:r>
              <a:rPr lang="en-US" dirty="0">
                <a:solidFill>
                  <a:srgbClr val="FF0000"/>
                </a:solidFill>
              </a:rPr>
              <a:t>0 </a:t>
            </a:r>
            <a:r>
              <a:rPr lang="tr-TR" dirty="0"/>
              <a:t>(</a:t>
            </a:r>
            <a:r>
              <a:rPr lang="en-US" dirty="0"/>
              <a:t>EXCEED THE ABSENTEEISM LIMIT</a:t>
            </a:r>
            <a:r>
              <a:rPr lang="tr-TR" dirty="0"/>
              <a:t>)                 </a:t>
            </a:r>
            <a:r>
              <a:rPr lang="tr-TR" dirty="0">
                <a:solidFill>
                  <a:srgbClr val="FF0000"/>
                </a:solidFill>
              </a:rPr>
              <a:t>EPSA020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EPSA020</a:t>
            </a:r>
            <a:r>
              <a:rPr lang="tr-TR" dirty="0"/>
              <a:t> </a:t>
            </a:r>
            <a:r>
              <a:rPr lang="tr-TR" dirty="0">
                <a:solidFill>
                  <a:srgbClr val="7030A0"/>
                </a:solidFill>
              </a:rPr>
              <a:t>FAIL (BELOW 60)</a:t>
            </a:r>
            <a:r>
              <a:rPr lang="tr-TR" dirty="0"/>
              <a:t>                  </a:t>
            </a:r>
            <a:r>
              <a:rPr lang="tr-TR" dirty="0">
                <a:solidFill>
                  <a:srgbClr val="FF0000"/>
                </a:solidFill>
              </a:rPr>
              <a:t>EPSA020 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EPSA020 </a:t>
            </a:r>
            <a:r>
              <a:rPr lang="tr-TR" dirty="0">
                <a:solidFill>
                  <a:srgbClr val="7030A0"/>
                </a:solidFill>
              </a:rPr>
              <a:t>PASS (ABOVE 60)</a:t>
            </a:r>
            <a:r>
              <a:rPr lang="tr-TR" dirty="0">
                <a:solidFill>
                  <a:schemeClr val="tx1"/>
                </a:solidFill>
              </a:rPr>
              <a:t>                     </a:t>
            </a:r>
            <a:r>
              <a:rPr lang="tr-TR" dirty="0">
                <a:solidFill>
                  <a:srgbClr val="FF0000"/>
                </a:solidFill>
              </a:rPr>
              <a:t>EPSB010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B3B71945-5458-152E-D071-67DA318D0C4D}"/>
              </a:ext>
            </a:extLst>
          </p:cNvPr>
          <p:cNvSpPr/>
          <p:nvPr/>
        </p:nvSpPr>
        <p:spPr>
          <a:xfrm>
            <a:off x="5606796" y="29443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5DE53D5-2927-1CC9-B48A-7CA0E69D3A91}"/>
              </a:ext>
            </a:extLst>
          </p:cNvPr>
          <p:cNvSpPr/>
          <p:nvPr/>
        </p:nvSpPr>
        <p:spPr>
          <a:xfrm>
            <a:off x="3872886" y="37191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B6A445DD-2DF0-868A-A999-8C08E1E5D37D}"/>
              </a:ext>
            </a:extLst>
          </p:cNvPr>
          <p:cNvSpPr/>
          <p:nvPr/>
        </p:nvSpPr>
        <p:spPr>
          <a:xfrm>
            <a:off x="3997260" y="451165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0D00C5-B78A-90C6-2A34-61F3C4B1A0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791" y="5238488"/>
            <a:ext cx="1333323" cy="7346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BF261D9-7D5F-A730-74EA-C0F4D92272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006" y="5537620"/>
            <a:ext cx="1687392" cy="4355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3656E1B3-728E-8275-12D5-A6833A92E3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514" y="5350176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28053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49DAF-A843-B317-CAC4-CEBEA550D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EPS LEVEL </a:t>
            </a:r>
            <a:r>
              <a:rPr lang="en-US" dirty="0" err="1"/>
              <a:t>FlOW</a:t>
            </a:r>
            <a:br>
              <a:rPr lang="en-US" dirty="0"/>
            </a:br>
            <a:r>
              <a:rPr lang="en-US" dirty="0"/>
              <a:t>EPS</a:t>
            </a:r>
            <a:r>
              <a:rPr lang="tr-TR" dirty="0"/>
              <a:t>B</a:t>
            </a:r>
            <a:r>
              <a:rPr lang="en-US" dirty="0"/>
              <a:t> 0</a:t>
            </a:r>
            <a:r>
              <a:rPr lang="tr-TR" dirty="0"/>
              <a:t>1</a:t>
            </a:r>
            <a:r>
              <a:rPr lang="en-US" dirty="0"/>
              <a:t>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61555-05ED-81A2-AA24-1B78F31C0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en-US" dirty="0">
                <a:solidFill>
                  <a:srgbClr val="FF0000"/>
                </a:solidFill>
              </a:rPr>
              <a:t>EPS</a:t>
            </a:r>
            <a:r>
              <a:rPr lang="tr-TR" dirty="0">
                <a:solidFill>
                  <a:srgbClr val="FF0000"/>
                </a:solidFill>
              </a:rPr>
              <a:t>B</a:t>
            </a:r>
            <a:r>
              <a:rPr lang="en-US" dirty="0">
                <a:solidFill>
                  <a:srgbClr val="FF0000"/>
                </a:solidFill>
              </a:rPr>
              <a:t> 0</a:t>
            </a:r>
            <a:r>
              <a:rPr lang="tr-TR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0 </a:t>
            </a:r>
            <a:r>
              <a:rPr lang="tr-TR" dirty="0"/>
              <a:t>(</a:t>
            </a:r>
            <a:r>
              <a:rPr lang="en-US" dirty="0"/>
              <a:t>EXCEED THE ABSENTEEISM LIMIT</a:t>
            </a:r>
            <a:r>
              <a:rPr lang="tr-TR" dirty="0"/>
              <a:t>)                   </a:t>
            </a:r>
            <a:r>
              <a:rPr lang="tr-TR" dirty="0">
                <a:solidFill>
                  <a:srgbClr val="FF0000"/>
                </a:solidFill>
              </a:rPr>
              <a:t>EPSB010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EPSB010</a:t>
            </a:r>
            <a:r>
              <a:rPr lang="tr-TR" dirty="0"/>
              <a:t> </a:t>
            </a:r>
            <a:r>
              <a:rPr lang="tr-TR" dirty="0">
                <a:solidFill>
                  <a:srgbClr val="7030A0"/>
                </a:solidFill>
              </a:rPr>
              <a:t>FAIL (BELOW 60)</a:t>
            </a:r>
            <a:r>
              <a:rPr lang="tr-TR" dirty="0"/>
              <a:t>                      </a:t>
            </a:r>
            <a:r>
              <a:rPr lang="tr-TR" dirty="0">
                <a:solidFill>
                  <a:srgbClr val="FF0000"/>
                </a:solidFill>
              </a:rPr>
              <a:t>EPSB010 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EPSB010 </a:t>
            </a:r>
            <a:r>
              <a:rPr lang="tr-TR" dirty="0">
                <a:solidFill>
                  <a:srgbClr val="7030A0"/>
                </a:solidFill>
              </a:rPr>
              <a:t>PASS (ABOVE 60)</a:t>
            </a:r>
            <a:r>
              <a:rPr lang="tr-TR" dirty="0">
                <a:solidFill>
                  <a:schemeClr val="tx1"/>
                </a:solidFill>
              </a:rPr>
              <a:t>                      </a:t>
            </a:r>
            <a:r>
              <a:rPr lang="tr-TR" dirty="0">
                <a:solidFill>
                  <a:srgbClr val="FF0000"/>
                </a:solidFill>
              </a:rPr>
              <a:t>PROF. EXAM</a:t>
            </a:r>
          </a:p>
          <a:p>
            <a:pPr marL="0" indent="0">
              <a:buNone/>
            </a:pPr>
            <a:endParaRPr lang="tr-TR" dirty="0">
              <a:solidFill>
                <a:srgbClr val="FF0000"/>
              </a:solidFill>
            </a:endParaRPr>
          </a:p>
          <a:p>
            <a:r>
              <a:rPr lang="tr-TR" dirty="0">
                <a:solidFill>
                  <a:srgbClr val="FF0000"/>
                </a:solidFill>
              </a:rPr>
              <a:t>PROF. EXAM </a:t>
            </a:r>
            <a:r>
              <a:rPr lang="tr-TR" dirty="0">
                <a:solidFill>
                  <a:schemeClr val="tx1"/>
                </a:solidFill>
              </a:rPr>
              <a:t>(FAIL)                   </a:t>
            </a:r>
            <a:r>
              <a:rPr lang="tr-TR" dirty="0">
                <a:solidFill>
                  <a:srgbClr val="FF0000"/>
                </a:solidFill>
              </a:rPr>
              <a:t>EPSU010 (UB1)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67D8DB51-5A26-1759-4244-5F9AF6F0B20B}"/>
              </a:ext>
            </a:extLst>
          </p:cNvPr>
          <p:cNvSpPr/>
          <p:nvPr/>
        </p:nvSpPr>
        <p:spPr>
          <a:xfrm>
            <a:off x="5720632" y="251470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325EDB90-4C49-2105-9ECF-6D4AD9B64A24}"/>
              </a:ext>
            </a:extLst>
          </p:cNvPr>
          <p:cNvSpPr/>
          <p:nvPr/>
        </p:nvSpPr>
        <p:spPr>
          <a:xfrm>
            <a:off x="4141053" y="330688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273A58D-1067-0014-10CD-BB31D43D6A79}"/>
              </a:ext>
            </a:extLst>
          </p:cNvPr>
          <p:cNvSpPr/>
          <p:nvPr/>
        </p:nvSpPr>
        <p:spPr>
          <a:xfrm>
            <a:off x="3997260" y="412235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227832DA-8A0A-6EAC-2F08-E4B9B56F6459}"/>
              </a:ext>
            </a:extLst>
          </p:cNvPr>
          <p:cNvSpPr/>
          <p:nvPr/>
        </p:nvSpPr>
        <p:spPr>
          <a:xfrm>
            <a:off x="3162645" y="493782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5D6BC58-7B98-BEE4-3AE7-1B92C4823F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9322" y="5513724"/>
            <a:ext cx="1333323" cy="7346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FC889CA-6D9A-DCAB-E541-35A1E6D679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632" y="5671650"/>
            <a:ext cx="1687392" cy="4355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FBBEEB0E-4FBC-D5C4-40DF-58F1309B38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078" y="5513724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9042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29B9F-6C5B-AF14-79AC-54C7C2B24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EPS LEVEL </a:t>
            </a:r>
            <a:r>
              <a:rPr lang="en-US" dirty="0" err="1"/>
              <a:t>FlOW</a:t>
            </a:r>
            <a:br>
              <a:rPr lang="en-US" dirty="0"/>
            </a:br>
            <a:r>
              <a:rPr lang="en-US" dirty="0"/>
              <a:t>EPS</a:t>
            </a:r>
            <a:r>
              <a:rPr lang="tr-TR" dirty="0"/>
              <a:t>U</a:t>
            </a:r>
            <a:r>
              <a:rPr lang="en-US" dirty="0"/>
              <a:t> 0</a:t>
            </a:r>
            <a:r>
              <a:rPr lang="tr-TR" dirty="0"/>
              <a:t>1</a:t>
            </a:r>
            <a:r>
              <a:rPr lang="en-US" dirty="0"/>
              <a:t>0</a:t>
            </a:r>
            <a:r>
              <a:rPr lang="tr-TR" dirty="0"/>
              <a:t> (UB1)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37B5F-DFF9-C21E-47C8-38DD65C5D4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en-US" dirty="0">
                <a:solidFill>
                  <a:srgbClr val="FF0000"/>
                </a:solidFill>
              </a:rPr>
              <a:t>EPS</a:t>
            </a:r>
            <a:r>
              <a:rPr lang="tr-TR" dirty="0">
                <a:solidFill>
                  <a:srgbClr val="FF0000"/>
                </a:solidFill>
              </a:rPr>
              <a:t>U</a:t>
            </a:r>
            <a:r>
              <a:rPr lang="en-US" dirty="0">
                <a:solidFill>
                  <a:srgbClr val="FF0000"/>
                </a:solidFill>
              </a:rPr>
              <a:t> 0</a:t>
            </a:r>
            <a:r>
              <a:rPr lang="tr-TR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0 </a:t>
            </a:r>
            <a:r>
              <a:rPr lang="tr-TR" dirty="0"/>
              <a:t>(</a:t>
            </a:r>
            <a:r>
              <a:rPr lang="en-US" dirty="0"/>
              <a:t>EXCEED THE ABSENTEEISM LIMIT</a:t>
            </a:r>
            <a:r>
              <a:rPr lang="tr-TR" dirty="0"/>
              <a:t>)                   </a:t>
            </a:r>
            <a:r>
              <a:rPr lang="tr-TR" dirty="0">
                <a:solidFill>
                  <a:srgbClr val="FF0000"/>
                </a:solidFill>
              </a:rPr>
              <a:t>PROF. EXAM (NO BONUS)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EPS</a:t>
            </a:r>
            <a:r>
              <a:rPr lang="tr-TR" dirty="0">
                <a:solidFill>
                  <a:srgbClr val="FF0000"/>
                </a:solidFill>
              </a:rPr>
              <a:t>U</a:t>
            </a:r>
            <a:r>
              <a:rPr lang="en-US" dirty="0">
                <a:solidFill>
                  <a:srgbClr val="FF0000"/>
                </a:solidFill>
              </a:rPr>
              <a:t> 0</a:t>
            </a:r>
            <a:r>
              <a:rPr lang="tr-TR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0 </a:t>
            </a:r>
            <a:r>
              <a:rPr lang="tr-TR" dirty="0">
                <a:solidFill>
                  <a:schemeClr val="tx1"/>
                </a:solidFill>
              </a:rPr>
              <a:t>(SITTING ALL THE EXAMS</a:t>
            </a:r>
            <a:r>
              <a:rPr lang="tr-TR">
                <a:solidFill>
                  <a:schemeClr val="tx1"/>
                </a:solidFill>
              </a:rPr>
              <a:t>)                 </a:t>
            </a:r>
            <a:r>
              <a:rPr lang="tr-TR">
                <a:solidFill>
                  <a:srgbClr val="FF0000"/>
                </a:solidFill>
              </a:rPr>
              <a:t>PROF</a:t>
            </a:r>
            <a:r>
              <a:rPr lang="tr-TR" dirty="0">
                <a:solidFill>
                  <a:srgbClr val="FF0000"/>
                </a:solidFill>
              </a:rPr>
              <a:t>. EXAM (WITH BONUS/ 20%)</a:t>
            </a:r>
          </a:p>
          <a:p>
            <a:endParaRPr lang="tr-TR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dirty="0">
                <a:solidFill>
                  <a:srgbClr val="FF0000"/>
                </a:solidFill>
              </a:rPr>
              <a:t>PROF. EXAM </a:t>
            </a:r>
            <a:r>
              <a:rPr lang="tr-TR" dirty="0">
                <a:solidFill>
                  <a:schemeClr val="tx1"/>
                </a:solidFill>
              </a:rPr>
              <a:t>(FAIL)                   </a:t>
            </a:r>
            <a:r>
              <a:rPr lang="tr-TR" dirty="0">
                <a:solidFill>
                  <a:srgbClr val="FF0000"/>
                </a:solidFill>
              </a:rPr>
              <a:t>EPSU010 (UB1)</a:t>
            </a:r>
          </a:p>
          <a:p>
            <a:endParaRPr lang="tr-TR" dirty="0"/>
          </a:p>
          <a:p>
            <a:endParaRPr lang="en-US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AD39D50A-FAFD-BE14-4F98-DBD4BD81F276}"/>
              </a:ext>
            </a:extLst>
          </p:cNvPr>
          <p:cNvSpPr/>
          <p:nvPr/>
        </p:nvSpPr>
        <p:spPr>
          <a:xfrm>
            <a:off x="5720632" y="251470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E00BC5F-B6B8-3356-9EE2-89115BA272E0}"/>
              </a:ext>
            </a:extLst>
          </p:cNvPr>
          <p:cNvSpPr/>
          <p:nvPr/>
        </p:nvSpPr>
        <p:spPr>
          <a:xfrm>
            <a:off x="4846489" y="3616344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5A6D824F-8631-1394-A90D-5D035C7D9B11}"/>
              </a:ext>
            </a:extLst>
          </p:cNvPr>
          <p:cNvSpPr/>
          <p:nvPr/>
        </p:nvSpPr>
        <p:spPr>
          <a:xfrm>
            <a:off x="3172964" y="4392392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C0E0F44-C3D1-3589-749E-A028982CA9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372" y="5536875"/>
            <a:ext cx="1333323" cy="73467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94EC89-3E4B-A84C-1263-60C0CB171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632" y="5671650"/>
            <a:ext cx="1687392" cy="43554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41B50D2E-C50A-8C1E-6544-A4F752E4A7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6095" y="5346025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319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BA8BD-5666-4C48-1662-993727311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1029419"/>
          </a:xfrm>
        </p:spPr>
        <p:txBody>
          <a:bodyPr>
            <a:normAutofit fontScale="90000"/>
          </a:bodyPr>
          <a:lstStyle/>
          <a:p>
            <a:r>
              <a:rPr lang="en-US" dirty="0"/>
              <a:t>EPS Assessment Overview for All Levels</a:t>
            </a:r>
            <a:br>
              <a:rPr lang="en-US" dirty="0"/>
            </a:br>
            <a:r>
              <a:rPr lang="en-US" dirty="0"/>
              <a:t>A1  •  A2  •  B1–B1+  •  UB1</a:t>
            </a:r>
            <a:br>
              <a:rPr lang="en-US" dirty="0"/>
            </a:b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94B12D-C3E2-97A7-C531-81AB32732C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4050" y="6151279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639178-FA4A-19ED-570B-ECC58D8C9F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970" y="6151280"/>
            <a:ext cx="1021939" cy="534253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8A16288-5326-A85A-6478-6E53023746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5344713"/>
              </p:ext>
            </p:extLst>
          </p:nvPr>
        </p:nvGraphicFramePr>
        <p:xfrm>
          <a:off x="677335" y="1802921"/>
          <a:ext cx="9148152" cy="43483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164458">
                  <a:extLst>
                    <a:ext uri="{9D8B030D-6E8A-4147-A177-3AD203B41FA5}">
                      <a16:colId xmlns:a16="http://schemas.microsoft.com/office/drawing/2014/main" val="280823035"/>
                    </a:ext>
                  </a:extLst>
                </a:gridCol>
                <a:gridCol w="1160586">
                  <a:extLst>
                    <a:ext uri="{9D8B030D-6E8A-4147-A177-3AD203B41FA5}">
                      <a16:colId xmlns:a16="http://schemas.microsoft.com/office/drawing/2014/main" val="856794649"/>
                    </a:ext>
                  </a:extLst>
                </a:gridCol>
                <a:gridCol w="1160586">
                  <a:extLst>
                    <a:ext uri="{9D8B030D-6E8A-4147-A177-3AD203B41FA5}">
                      <a16:colId xmlns:a16="http://schemas.microsoft.com/office/drawing/2014/main" val="841847587"/>
                    </a:ext>
                  </a:extLst>
                </a:gridCol>
                <a:gridCol w="1160586">
                  <a:extLst>
                    <a:ext uri="{9D8B030D-6E8A-4147-A177-3AD203B41FA5}">
                      <a16:colId xmlns:a16="http://schemas.microsoft.com/office/drawing/2014/main" val="238811828"/>
                    </a:ext>
                  </a:extLst>
                </a:gridCol>
                <a:gridCol w="1501936">
                  <a:extLst>
                    <a:ext uri="{9D8B030D-6E8A-4147-A177-3AD203B41FA5}">
                      <a16:colId xmlns:a16="http://schemas.microsoft.com/office/drawing/2014/main" val="2884946078"/>
                    </a:ext>
                  </a:extLst>
                </a:gridCol>
              </a:tblGrid>
              <a:tr h="4766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Assessment component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A1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A2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B1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UB1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33788340"/>
                  </a:ext>
                </a:extLst>
              </a:tr>
              <a:tr h="1965348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Summative assessment total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75%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75%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75%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65%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7868679"/>
                  </a:ext>
                </a:extLst>
              </a:tr>
              <a:tr h="4766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Progress Test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20%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12%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338458"/>
                  </a:ext>
                </a:extLst>
              </a:tr>
              <a:tr h="4766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Final Exam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48%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4146499"/>
                  </a:ext>
                </a:extLst>
              </a:tr>
              <a:tr h="4766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Teacher Incentive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5%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3961796"/>
                  </a:ext>
                </a:extLst>
              </a:tr>
              <a:tr h="47660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Reading and Language in Use Quizzes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5%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5%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5%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—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0194524"/>
                  </a:ext>
                </a:extLst>
              </a:tr>
            </a:tbl>
          </a:graphicData>
        </a:graphic>
      </p:graphicFrame>
      <p:pic>
        <p:nvPicPr>
          <p:cNvPr id="4" name="Picture 3" descr="Anadolu Üniversitesi İngilizce Hazırlık Programı">
            <a:extLst>
              <a:ext uri="{FF2B5EF4-FFF2-40B4-BE49-F238E27FC236}">
                <a16:creationId xmlns:a16="http://schemas.microsoft.com/office/drawing/2014/main" id="{E4CC6DFC-2371-3536-9482-6372DA7A9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0774" y="4367109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90358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752329-9070-EF58-8D82-65D40BE91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2E871A1-E72D-B4E7-B314-7314FB21AA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6253947"/>
              </p:ext>
            </p:extLst>
          </p:nvPr>
        </p:nvGraphicFramePr>
        <p:xfrm>
          <a:off x="677335" y="609600"/>
          <a:ext cx="9238191" cy="54578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05446">
                  <a:extLst>
                    <a:ext uri="{9D8B030D-6E8A-4147-A177-3AD203B41FA5}">
                      <a16:colId xmlns:a16="http://schemas.microsoft.com/office/drawing/2014/main" val="775221173"/>
                    </a:ext>
                  </a:extLst>
                </a:gridCol>
                <a:gridCol w="1172009">
                  <a:extLst>
                    <a:ext uri="{9D8B030D-6E8A-4147-A177-3AD203B41FA5}">
                      <a16:colId xmlns:a16="http://schemas.microsoft.com/office/drawing/2014/main" val="4133036593"/>
                    </a:ext>
                  </a:extLst>
                </a:gridCol>
                <a:gridCol w="1172009">
                  <a:extLst>
                    <a:ext uri="{9D8B030D-6E8A-4147-A177-3AD203B41FA5}">
                      <a16:colId xmlns:a16="http://schemas.microsoft.com/office/drawing/2014/main" val="1165651372"/>
                    </a:ext>
                  </a:extLst>
                </a:gridCol>
                <a:gridCol w="1172009">
                  <a:extLst>
                    <a:ext uri="{9D8B030D-6E8A-4147-A177-3AD203B41FA5}">
                      <a16:colId xmlns:a16="http://schemas.microsoft.com/office/drawing/2014/main" val="1745975815"/>
                    </a:ext>
                  </a:extLst>
                </a:gridCol>
                <a:gridCol w="1516718">
                  <a:extLst>
                    <a:ext uri="{9D8B030D-6E8A-4147-A177-3AD203B41FA5}">
                      <a16:colId xmlns:a16="http://schemas.microsoft.com/office/drawing/2014/main" val="136406773"/>
                    </a:ext>
                  </a:extLst>
                </a:gridCol>
              </a:tblGrid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Formative assessment total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35%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2984999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Paragraph Writing Quiz 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0181817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Paragraph Writing Quiz 2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8%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48627384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Editing of Paragraph Writing Quiz 2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6675962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Essay Writing Quiz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67424208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CIP Post Task Review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8%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062557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Presentation or Presentation 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8%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4%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8%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4236883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Peer and Self Assessment or P1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3104732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Presentation 2 CIP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4600071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Peer and Self Assessment P2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2%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93336738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Writing Assignment 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7.5%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8555199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Writing Assignment 2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7.5%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0467935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Departmental Project 1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4317281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Departmental Project 2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—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7425872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Total excluding bonus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100%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71114632"/>
                  </a:ext>
                </a:extLst>
              </a:tr>
              <a:tr h="34111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Efekta bonus additional to course total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Up to 5%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Up to 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>
                          <a:effectLst/>
                        </a:rPr>
                        <a:t>Up to 5%</a:t>
                      </a:r>
                      <a:endParaRPr lang="en-US" sz="10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200"/>
                        </a:spcBef>
                        <a:spcAft>
                          <a:spcPts val="200"/>
                        </a:spcAft>
                        <a:buNone/>
                      </a:pPr>
                      <a:r>
                        <a:rPr lang="en-US" sz="1000" dirty="0">
                          <a:effectLst/>
                        </a:rPr>
                        <a:t>Up to 5%</a:t>
                      </a:r>
                      <a:endParaRPr lang="en-US" sz="1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6099014"/>
                  </a:ext>
                </a:extLst>
              </a:tr>
            </a:tbl>
          </a:graphicData>
        </a:graphic>
      </p:graphicFrame>
      <p:pic>
        <p:nvPicPr>
          <p:cNvPr id="5" name="Picture 4" descr="Anadolu Üniversitesi İngilizce Hazırlık Programı">
            <a:extLst>
              <a:ext uri="{FF2B5EF4-FFF2-40B4-BE49-F238E27FC236}">
                <a16:creationId xmlns:a16="http://schemas.microsoft.com/office/drawing/2014/main" id="{6BBB339E-47E8-6E29-5093-59780B3F2F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1749" y="2528081"/>
            <a:ext cx="1493945" cy="8104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4B6874-F735-B856-63F7-24420CA4F7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7751" y="3779555"/>
            <a:ext cx="1021939" cy="53425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210D7F-2D88-EB3D-7808-727731076C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8302" y="5103858"/>
            <a:ext cx="1687392" cy="621414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7247645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13E46-5582-A913-D32F-5FF0052DF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089225-1A67-F4A4-CC9E-6E3B97E30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UB1 proficiency contribution: 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20% of the total EPSU010 course grade is added to the proficiency grade. Students must meet the 80% attendance requirement to take the final exam and receive the bonus points.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rgbClr val="0070C0"/>
                </a:solidFill>
              </a:rPr>
              <a:t>For A1, A2 and B1, three Reading and Language in Use quizzes are administered; the best two scores count, each contributing 2.5 percentage points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tr-TR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</a:rPr>
              <a:t>Efekta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 provides a bonus of up to 5 points for all four levels, additional to the 100% course total.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C326C6-CF58-8C03-DD85-AEE5191B9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A3955B-ADFA-DD09-B90B-F7E8BD0043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689" y="5742033"/>
            <a:ext cx="1687392" cy="6214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Picture 5" descr="Anadolu Üniversitesi İngilizce Hazırlık Programı">
            <a:extLst>
              <a:ext uri="{FF2B5EF4-FFF2-40B4-BE49-F238E27FC236}">
                <a16:creationId xmlns:a16="http://schemas.microsoft.com/office/drawing/2014/main" id="{A6F17818-255E-3992-30C0-811745F68E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6149" y="5797189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661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EFE50-F48C-594D-77E4-E5389A34A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b="1" dirty="0">
                <a:solidFill>
                  <a:schemeClr val="accent2">
                    <a:lumMod val="50000"/>
                  </a:schemeClr>
                </a:solidFill>
              </a:rPr>
              <a:t>COUNSELING CENTER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40A439-5C25-647D-172C-3D38B3E4A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The Coordinator</a:t>
            </a:r>
          </a:p>
          <a:p>
            <a:pPr marL="0" indent="0" algn="ctr">
              <a:buNone/>
            </a:pPr>
            <a:r>
              <a:rPr lang="en-US" sz="4800" b="1" dirty="0">
                <a:solidFill>
                  <a:srgbClr val="0070C0"/>
                </a:solidFill>
              </a:rPr>
              <a:t>Asst. Prof. Dr. </a:t>
            </a:r>
            <a:r>
              <a:rPr lang="en-US" sz="4800" b="1" dirty="0" err="1">
                <a:solidFill>
                  <a:srgbClr val="0070C0"/>
                </a:solidFill>
              </a:rPr>
              <a:t>Yonca</a:t>
            </a:r>
            <a:r>
              <a:rPr lang="en-US" sz="4800" b="1" dirty="0">
                <a:solidFill>
                  <a:srgbClr val="0070C0"/>
                </a:solidFill>
              </a:rPr>
              <a:t> AYBAY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Office No: </a:t>
            </a:r>
            <a:r>
              <a:rPr lang="en-US" sz="2800" b="1" dirty="0">
                <a:solidFill>
                  <a:srgbClr val="0070C0"/>
                </a:solidFill>
              </a:rPr>
              <a:t>3E, 3</a:t>
            </a:r>
            <a:r>
              <a:rPr lang="en-US" sz="2800" b="1" baseline="30000" dirty="0">
                <a:solidFill>
                  <a:srgbClr val="0070C0"/>
                </a:solidFill>
              </a:rPr>
              <a:t>rd</a:t>
            </a:r>
            <a:r>
              <a:rPr lang="en-US" sz="2800" b="1" dirty="0">
                <a:solidFill>
                  <a:srgbClr val="0070C0"/>
                </a:solidFill>
              </a:rPr>
              <a:t> Floor/ PREP 09, Ground Floor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Phone No:</a:t>
            </a:r>
            <a:r>
              <a:rPr lang="en-US" sz="2800" b="1" dirty="0">
                <a:solidFill>
                  <a:srgbClr val="0070C0"/>
                </a:solidFill>
              </a:rPr>
              <a:t> 0392 630 2261/ 0392 630 1296</a:t>
            </a:r>
          </a:p>
          <a:p>
            <a:pPr marL="0" indent="0">
              <a:buNone/>
            </a:pPr>
            <a:r>
              <a:rPr lang="en-US" sz="2800" b="1" dirty="0">
                <a:solidFill>
                  <a:schemeClr val="accent5">
                    <a:lumMod val="75000"/>
                  </a:schemeClr>
                </a:solidFill>
              </a:rPr>
              <a:t>E-mail: </a:t>
            </a:r>
            <a:r>
              <a:rPr lang="en-US" sz="2800" b="1" dirty="0">
                <a:solidFill>
                  <a:srgbClr val="0070C0"/>
                </a:solidFill>
              </a:rPr>
              <a:t>Yonca.aybay@emu.edu.tr</a:t>
            </a:r>
            <a:endParaRPr lang="en-US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4E047B-17FB-4266-4C6C-0717FE991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E13A93-0993-8A91-395D-1C021280B7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8170" y="614983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FB80A790-A866-BDD7-DC73-314B8CC4D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8695" y="587510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91654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771CE6-17C5-7F7C-3A1B-D569BE869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211" y="1"/>
            <a:ext cx="9699577" cy="2423886"/>
          </a:xfrm>
          <a:prstGeom prst="rect">
            <a:avLst/>
          </a:prstGeom>
        </p:spPr>
      </p:pic>
      <p:sp>
        <p:nvSpPr>
          <p:cNvPr id="36" name="Title 35">
            <a:extLst>
              <a:ext uri="{FF2B5EF4-FFF2-40B4-BE49-F238E27FC236}">
                <a16:creationId xmlns:a16="http://schemas.microsoft.com/office/drawing/2014/main" id="{41D79347-A580-138E-B15E-FEAE0583B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" name="Content Placeholder 24">
            <a:extLst>
              <a:ext uri="{FF2B5EF4-FFF2-40B4-BE49-F238E27FC236}">
                <a16:creationId xmlns:a16="http://schemas.microsoft.com/office/drawing/2014/main" id="{F41E49B0-BD76-F0E7-D7FA-DC8495A183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91365" y="2278466"/>
            <a:ext cx="4352635" cy="326773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D06EA3F-86EA-8D9A-90F3-3249CF535086}"/>
              </a:ext>
            </a:extLst>
          </p:cNvPr>
          <p:cNvSpPr txBox="1"/>
          <p:nvPr/>
        </p:nvSpPr>
        <p:spPr>
          <a:xfrm>
            <a:off x="841829" y="2278466"/>
            <a:ext cx="380274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The Counselor can help students to </a:t>
            </a:r>
            <a:r>
              <a:rPr lang="en-US" sz="2000" dirty="0">
                <a:solidFill>
                  <a:schemeClr val="accent5">
                    <a:lumMod val="75000"/>
                  </a:schemeClr>
                </a:solidFill>
              </a:rPr>
              <a:t>understand how best they can learn and improve their academic performance by;</a:t>
            </a:r>
          </a:p>
          <a:p>
            <a:endParaRPr lang="en-US" sz="2000" dirty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Examining individual blocks to efficient study,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Personal issue of     motivation,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Time organization, 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 Study management.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AE96CB6-F964-8644-2654-65BF69F63D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970" y="6064118"/>
            <a:ext cx="1971953" cy="62141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DEE2F6-E7EE-5DF6-712D-58219D628E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8914" y="6071376"/>
            <a:ext cx="1687392" cy="62141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 descr="Anadolu Üniversitesi İngilizce Hazırlık Programı">
            <a:extLst>
              <a:ext uri="{FF2B5EF4-FFF2-40B4-BE49-F238E27FC236}">
                <a16:creationId xmlns:a16="http://schemas.microsoft.com/office/drawing/2014/main" id="{BDD69549-2BBA-FED0-EF58-D7A05C9795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5674" y="6006968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9156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451AD-349A-F6FD-1605-7608E9608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FAIL B1 AT THE END OF THE YEAR,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029EE7-846A-D6BA-6F52-BCEF5A843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If you are not happy with your exam result after the summer school, you can take prof. again in 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highlight>
                  <a:srgbClr val="FFFF00"/>
                </a:highlight>
              </a:rPr>
              <a:t>September.</a:t>
            </a:r>
          </a:p>
          <a:p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You can also take </a:t>
            </a:r>
            <a:r>
              <a:rPr lang="tr-TR" sz="2800" dirty="0">
                <a:solidFill>
                  <a:schemeClr val="accent5">
                    <a:lumMod val="50000"/>
                  </a:schemeClr>
                </a:solidFill>
              </a:rPr>
              <a:t>any internationally recognised exams such as PTE;IELTS;TOEFL ibt etc.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7F78AF-8F53-AE54-7446-120FFC876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489955F-ED1D-794D-23A0-DE32A3E680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7485" y="6034790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71872BC0-80EF-904B-E67E-2DA967FF28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49" y="595823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909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6CA124E-3F38-F201-FDBF-D398BEBB4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D963229-AABC-4C7C-A35C-E38DD88EAAE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5730" y="2160588"/>
            <a:ext cx="3887327" cy="3881437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10E3CAA4-CF44-A25C-EA9E-74E3C4DB6C1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3057" y="1930400"/>
            <a:ext cx="5621114" cy="388143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C61AEB-B76D-CDF9-5D9A-F4FEE539E1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7941" y="5890361"/>
            <a:ext cx="1971953" cy="76370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CD0A357-2BAC-A88A-CB31-AA0FDF0C66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 descr="Anadolu Üniversitesi İngilizce Hazırlık Programı">
            <a:extLst>
              <a:ext uri="{FF2B5EF4-FFF2-40B4-BE49-F238E27FC236}">
                <a16:creationId xmlns:a16="http://schemas.microsoft.com/office/drawing/2014/main" id="{A0FC44D5-F65A-C53C-881F-348EA860C7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0274" y="5958231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11073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50A65-BC64-7939-0DE9-F465B3E39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B758603-4CD1-D380-E73C-188CAEC865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6901" y="609600"/>
            <a:ext cx="7798198" cy="563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1C180A-D50F-C806-946C-F63B5BCBDF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4CB2FFD-82EB-8C12-5653-36574C0759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B56E2586-45AB-B662-8C06-9A2D44A2B1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4059" y="5936227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89858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22134-2CF8-71EB-BEB6-EAAE77E5B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2DD78E-3CD5-6A4D-9E06-3773071B8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800" dirty="0">
                <a:solidFill>
                  <a:schemeClr val="accent5">
                    <a:lumMod val="50000"/>
                  </a:schemeClr>
                </a:solidFill>
              </a:rPr>
              <a:t>Good luck and welcome to EMU EPS</a:t>
            </a:r>
            <a:br>
              <a:rPr lang="en-US" sz="4800" dirty="0">
                <a:solidFill>
                  <a:schemeClr val="accent5">
                    <a:lumMod val="50000"/>
                  </a:schemeClr>
                </a:solidFill>
              </a:rPr>
            </a:br>
            <a:br>
              <a:rPr lang="en-US" sz="4800" dirty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4800" dirty="0">
                <a:solidFill>
                  <a:schemeClr val="accent5">
                    <a:lumMod val="50000"/>
                  </a:schemeClr>
                </a:solidFill>
              </a:rPr>
              <a:t>202</a:t>
            </a:r>
            <a:r>
              <a:rPr lang="tr-TR" sz="4800" dirty="0">
                <a:solidFill>
                  <a:schemeClr val="accent5">
                    <a:lumMod val="50000"/>
                  </a:schemeClr>
                </a:solidFill>
              </a:rPr>
              <a:t>6</a:t>
            </a:r>
            <a:r>
              <a:rPr lang="en-US" sz="4800" dirty="0">
                <a:solidFill>
                  <a:schemeClr val="accent5">
                    <a:lumMod val="50000"/>
                  </a:schemeClr>
                </a:solidFill>
              </a:rPr>
              <a:t>-202</a:t>
            </a:r>
            <a:r>
              <a:rPr lang="tr-TR" sz="4800">
                <a:solidFill>
                  <a:schemeClr val="accent5">
                    <a:lumMod val="50000"/>
                  </a:schemeClr>
                </a:solidFill>
              </a:rPr>
              <a:t>7</a:t>
            </a:r>
            <a:endParaRPr lang="en-US" sz="4800" dirty="0">
              <a:solidFill>
                <a:schemeClr val="accent5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en-US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A0D2D0-CD3B-ABC7-9695-AA08ABEF9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970" y="5617028"/>
            <a:ext cx="1971953" cy="1068505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36F40D-3B33-91AD-20B4-63D6E3CD11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9942" y="5936227"/>
            <a:ext cx="1687392" cy="42722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6" descr="Anadolu Üniversitesi İngilizce Hazırlık Programı">
            <a:extLst>
              <a:ext uri="{FF2B5EF4-FFF2-40B4-BE49-F238E27FC236}">
                <a16:creationId xmlns:a16="http://schemas.microsoft.com/office/drawing/2014/main" id="{3A6A1D1C-CB7F-F3A5-B240-6575B89E52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9624" y="5958232"/>
            <a:ext cx="1493945" cy="81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29026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08E8D5A9B4CB4EBB6A6F99BA25BEBF" ma:contentTypeVersion="1" ma:contentTypeDescription="Create a new document." ma:contentTypeScope="" ma:versionID="ed875a5721f4dae218768c1af0a4dd73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5d3c2ff1dfae606d6f8168c38786798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053B139-D416-40D9-96D8-B76001F4598B}"/>
</file>

<file path=customXml/itemProps2.xml><?xml version="1.0" encoding="utf-8"?>
<ds:datastoreItem xmlns:ds="http://schemas.openxmlformats.org/officeDocument/2006/customXml" ds:itemID="{7C032E25-D1F3-4397-B360-5531ABD23591}"/>
</file>

<file path=customXml/itemProps3.xml><?xml version="1.0" encoding="utf-8"?>
<ds:datastoreItem xmlns:ds="http://schemas.openxmlformats.org/officeDocument/2006/customXml" ds:itemID="{E2B5646E-D621-4ABA-BCE4-8DFB78312AE2}"/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838</TotalTime>
  <Words>1241</Words>
  <Application>Microsoft Office PowerPoint</Application>
  <PresentationFormat>Widescreen</PresentationFormat>
  <Paragraphs>282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6" baseType="lpstr">
      <vt:lpstr>Arial</vt:lpstr>
      <vt:lpstr>Arial Black</vt:lpstr>
      <vt:lpstr>Calibri</vt:lpstr>
      <vt:lpstr>Calibri Light</vt:lpstr>
      <vt:lpstr>Century Gothic</vt:lpstr>
      <vt:lpstr>Trebuchet MS</vt:lpstr>
      <vt:lpstr>Wingdings</vt:lpstr>
      <vt:lpstr>Wingdings 3</vt:lpstr>
      <vt:lpstr>Facet</vt:lpstr>
      <vt:lpstr>EASTERN MEDITERRANEAN UNIVERSITY</vt:lpstr>
      <vt:lpstr>Welcome to FLEPS, your school</vt:lpstr>
      <vt:lpstr>Who is who in this institution</vt:lpstr>
      <vt:lpstr>Who is who in this insitution</vt:lpstr>
      <vt:lpstr>HOW CAN I GET INFORMATION</vt:lpstr>
      <vt:lpstr>HOW CAN I GET INFORMATION</vt:lpstr>
      <vt:lpstr>HOW CAN I GET INFORMATION</vt:lpstr>
      <vt:lpstr>EXTRA CURRICULAR ACTIVITIES (ECA)</vt:lpstr>
      <vt:lpstr>Some Activities for This Semester</vt:lpstr>
      <vt:lpstr>PowerPoint Presentation</vt:lpstr>
      <vt:lpstr>PowerPoint Presentation</vt:lpstr>
      <vt:lpstr>Elderly Home and Animal Shelter Visit</vt:lpstr>
      <vt:lpstr>TRIPS</vt:lpstr>
      <vt:lpstr>PICNIC</vt:lpstr>
      <vt:lpstr>COMPETITIONS</vt:lpstr>
      <vt:lpstr>SEMINARS</vt:lpstr>
      <vt:lpstr>PowerPoint Presentation</vt:lpstr>
      <vt:lpstr>ECA Member Responsible for the Promotion and Social Media Unit</vt:lpstr>
      <vt:lpstr>STUDENT SELF STUDY CENTER (SSSC)</vt:lpstr>
      <vt:lpstr>PowerPoint Presentation</vt:lpstr>
      <vt:lpstr>Our SSSC Areas</vt:lpstr>
      <vt:lpstr>Did you know that Foreign Languages and English Preparatory School (FLEPS) is internationally accredited for quality education by Pearson Assured, DEDAK and EAQUALS? </vt:lpstr>
      <vt:lpstr>PowerPoint Presentation</vt:lpstr>
      <vt:lpstr>You can ask any questions about EPS.  For example;</vt:lpstr>
      <vt:lpstr>PowerPoint Presentation</vt:lpstr>
      <vt:lpstr>You can send a petition for any reasons on our website (https://fleps.emu.edu.tr/en).  For example;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EPS LEVEL FlOW EPSA 010</vt:lpstr>
      <vt:lpstr>EPS LEVEL FlOW EPSA 020</vt:lpstr>
      <vt:lpstr>EPS LEVEL FlOW EPSB 010</vt:lpstr>
      <vt:lpstr>EPS LEVEL FlOW EPSU 010 (UB1)</vt:lpstr>
      <vt:lpstr>EPS Assessment Overview for All Levels A1  •  A2  •  B1–B1+  •  UB1 </vt:lpstr>
      <vt:lpstr>PowerPoint Presentation</vt:lpstr>
      <vt:lpstr>PowerPoint Presentation</vt:lpstr>
      <vt:lpstr>COUNSELING CENTER</vt:lpstr>
      <vt:lpstr>PowerPoint Presentation</vt:lpstr>
      <vt:lpstr>IF YOU FAIL B1 AT THE END OF THE YEAR,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hazirlik</dc:creator>
  <cp:lastModifiedBy>Filiz Kavaz</cp:lastModifiedBy>
  <cp:revision>162</cp:revision>
  <dcterms:created xsi:type="dcterms:W3CDTF">2025-03-06T14:18:30Z</dcterms:created>
  <dcterms:modified xsi:type="dcterms:W3CDTF">2026-10-15T08:16:34Z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0x0101002D08E8D5A9B4CB4EBB6A6F99BA25BEBF</vt:lpwstr>
  </property>
</Properties>
</file>