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307" r:id="rId36"/>
    <p:sldId id="308" r:id="rId37"/>
    <p:sldId id="309" r:id="rId38"/>
    <p:sldId id="310" r:id="rId39"/>
    <p:sldId id="306" r:id="rId40"/>
    <p:sldId id="311" r:id="rId41"/>
    <p:sldId id="312" r:id="rId42"/>
    <p:sldId id="296" r:id="rId43"/>
    <p:sldId id="297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C7D4"/>
    <a:srgbClr val="B6D9C7"/>
    <a:srgbClr val="AAD5C2"/>
    <a:srgbClr val="3C2DFB"/>
    <a:srgbClr val="AC9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884" autoAdjust="0"/>
  </p:normalViewPr>
  <p:slideViewPr>
    <p:cSldViewPr snapToGrid="0">
      <p:cViewPr>
        <p:scale>
          <a:sx n="100" d="100"/>
          <a:sy n="100" d="100"/>
        </p:scale>
        <p:origin x="99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2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3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0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24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50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3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0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7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7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800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3265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064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853118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9325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85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8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hyperlink" Target="https://fleps.emu.edu.tr/e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.png"/><Relationship Id="rId5" Type="http://schemas.openxmlformats.org/officeDocument/2006/relationships/image" Target="../media/image40.png"/><Relationship Id="rId10" Type="http://schemas.openxmlformats.org/officeDocument/2006/relationships/image" Target="../media/image3.jpeg"/><Relationship Id="rId4" Type="http://schemas.openxmlformats.org/officeDocument/2006/relationships/image" Target="../media/image39.png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B662042F-C505-F1F6-3880-782EC13FC8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6" r="41109"/>
          <a:stretch/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B5B7C2-7185-1F7A-1009-A231B2B4E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6799" y="871758"/>
            <a:ext cx="5558971" cy="49883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EASTERN MEDITERRANEAN UNIVERSITY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623C8-B52E-898C-3376-6FD9503AB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1486" y="946598"/>
            <a:ext cx="9811657" cy="49748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b="1" dirty="0">
                <a:solidFill>
                  <a:srgbClr val="7030A0"/>
                </a:solidFill>
              </a:rPr>
              <a:t>ENGLISH PREPARATORY SCHOOL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ORIENTATION FOR EPS STUDENTS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9E7C37-F4E5-638A-414F-DF229962A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153" y="6114663"/>
            <a:ext cx="1365622" cy="6889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D77642-70E3-D257-A58E-7F9E206A1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266" y="638862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048801DC-6FAC-FA91-212F-4D3BA6BCE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999" y="600540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6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78FD5-CD6F-9881-D4EC-E98397E44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555712"/>
            <a:ext cx="4218435" cy="2390687"/>
          </a:xfrm>
        </p:spPr>
        <p:txBody>
          <a:bodyPr>
            <a:normAutofit/>
          </a:bodyPr>
          <a:lstStyle/>
          <a:p>
            <a:r>
              <a:rPr lang="en-US" dirty="0"/>
              <a:t>Welcome to FLEPS, your school</a:t>
            </a:r>
          </a:p>
        </p:txBody>
      </p:sp>
      <p:pic>
        <p:nvPicPr>
          <p:cNvPr id="6" name="Picture 2" descr="https://fleps.emu.edu.tr/en/PublishingImages/21752141_514988102172409_3048712885493975247_n.jpg">
            <a:extLst>
              <a:ext uri="{FF2B5EF4-FFF2-40B4-BE49-F238E27FC236}">
                <a16:creationId xmlns:a16="http://schemas.microsoft.com/office/drawing/2014/main" id="{29852425-9D8D-BE68-CE98-F4BB5EEE72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430" y="1457325"/>
            <a:ext cx="591502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FA80E8-A2C1-DBF1-9769-24113B992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3" y="3210560"/>
            <a:ext cx="3149825" cy="2959568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BF6A3DE-ECE0-7174-11C9-6F716A492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888" y="5860270"/>
            <a:ext cx="1225332" cy="6197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EB8CF761-C60F-5DD2-DB38-640D69CD0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2078" y="6027368"/>
            <a:ext cx="1151010" cy="4974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9BF58C-A084-04C4-01F4-29DAAAD3CB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08" y="197261"/>
            <a:ext cx="1002254" cy="932276"/>
          </a:xfrm>
          <a:prstGeom prst="rect">
            <a:avLst/>
          </a:prstGeom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0E62F93E-CCEB-6F86-DC3D-2CF483A6C7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8666" y="586027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4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0325-FACE-2915-47F2-C3F5EC94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Who is who in this institution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417A61C-B36B-3DC8-330F-430DC3C42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1741714"/>
            <a:ext cx="10691812" cy="17883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FD3C5"/>
              </a:gs>
              <a:gs pos="100000">
                <a:srgbClr val="FF8E57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The </a:t>
            </a:r>
            <a:r>
              <a:rPr lang="tr-TR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D</a:t>
            </a:r>
            <a:r>
              <a:rPr lang="en-US" sz="3600" b="1" i="0" u="none" strike="noStrike" kern="1200" cap="none" spc="0" baseline="0" dirty="0" err="1">
                <a:solidFill>
                  <a:srgbClr val="C00000"/>
                </a:solidFill>
                <a:uFillTx/>
                <a:latin typeface="Calibri Light"/>
              </a:rPr>
              <a:t>irector</a:t>
            </a:r>
            <a:r>
              <a:rPr lang="en-US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 of </a:t>
            </a:r>
            <a:r>
              <a:rPr lang="tr-TR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FL</a:t>
            </a:r>
            <a:r>
              <a:rPr lang="en-US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EPS: </a:t>
            </a:r>
            <a:endParaRPr lang="en-US" sz="3600" b="1" i="0" u="none" strike="noStrike" kern="1200" cap="none" spc="0" baseline="0" dirty="0">
              <a:solidFill>
                <a:srgbClr val="C00000"/>
              </a:solidFill>
              <a:uFillTx/>
              <a:latin typeface="Century Gothic"/>
            </a:endParaRPr>
          </a:p>
          <a:p>
            <a:pPr marL="0" marR="0" lvl="1" indent="0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Asst. Prof. Dr.</a:t>
            </a:r>
            <a:r>
              <a:rPr lang="tr-TR" sz="36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</a:t>
            </a:r>
            <a:r>
              <a:rPr lang="en-US" sz="3600" b="1" i="0" u="none" strike="noStrike" kern="0" cap="none" spc="0" baseline="0" dirty="0" err="1">
                <a:solidFill>
                  <a:srgbClr val="000000"/>
                </a:solidFill>
                <a:uFillTx/>
                <a:latin typeface="Century Gothic" pitchFamily="34"/>
              </a:rPr>
              <a:t>Mutlu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KALE</a:t>
            </a:r>
            <a:endParaRPr lang="tr-TR" sz="36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D4E1F7B-7BF6-9CFF-3A15-318A61FEE7C7}"/>
              </a:ext>
            </a:extLst>
          </p:cNvPr>
          <p:cNvSpPr/>
          <p:nvPr/>
        </p:nvSpPr>
        <p:spPr>
          <a:xfrm>
            <a:off x="700088" y="3828489"/>
            <a:ext cx="10691812" cy="157772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C1F6FC"/>
              </a:gs>
              <a:gs pos="100000">
                <a:srgbClr val="52D8FF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The </a:t>
            </a:r>
            <a:r>
              <a:rPr lang="tr-TR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A</a:t>
            </a:r>
            <a:r>
              <a:rPr lang="en-US" sz="3200" b="1" i="0" u="none" strike="noStrike" kern="1200" cap="none" spc="0" baseline="0" dirty="0" err="1">
                <a:solidFill>
                  <a:srgbClr val="C00000"/>
                </a:solidFill>
                <a:uFillTx/>
                <a:latin typeface="Calibri Light"/>
              </a:rPr>
              <a:t>ssistant</a:t>
            </a: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 </a:t>
            </a:r>
            <a:r>
              <a:rPr lang="tr-TR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D</a:t>
            </a:r>
            <a:r>
              <a:rPr lang="en-US" sz="3200" b="1" i="0" u="none" strike="noStrike" kern="1200" cap="none" spc="0" baseline="0" dirty="0" err="1">
                <a:solidFill>
                  <a:srgbClr val="C00000"/>
                </a:solidFill>
                <a:uFillTx/>
                <a:latin typeface="Calibri Light"/>
              </a:rPr>
              <a:t>irector</a:t>
            </a: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 of Student </a:t>
            </a:r>
            <a:r>
              <a:rPr lang="tr-TR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and Administrative </a:t>
            </a: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Affairs: </a:t>
            </a:r>
            <a:endParaRPr lang="tr-TR" sz="3200" b="1" i="0" u="none" strike="noStrike" kern="1200" cap="none" spc="0" baseline="0" dirty="0">
              <a:solidFill>
                <a:srgbClr val="C00000"/>
              </a:solidFill>
              <a:uFillTx/>
              <a:latin typeface="Calibri Light"/>
            </a:endParaRPr>
          </a:p>
          <a:p>
            <a:pPr marL="0" marR="0" lvl="1" algn="l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Senior Instructor </a:t>
            </a:r>
            <a:r>
              <a:rPr lang="en-US" sz="2500" b="1" i="0" u="none" strike="noStrike" kern="0" cap="none" spc="0" baseline="0" dirty="0" err="1">
                <a:solidFill>
                  <a:srgbClr val="000000"/>
                </a:solidFill>
                <a:uFillTx/>
                <a:latin typeface="Century Gothic" pitchFamily="34"/>
              </a:rPr>
              <a:t>Filiz</a:t>
            </a:r>
            <a:r>
              <a:rPr lang="en-US" sz="2500" b="1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KAVAZ</a:t>
            </a:r>
            <a:endParaRPr lang="tr-TR" sz="25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D72FC-B0FF-05E0-24E8-DB07A0524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981D9-FFE1-9FA6-7754-F9487AFAB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2266" y="638862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7AD973CF-BB96-E8BD-4B87-77147428E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021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5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786B3-D4C6-B620-6BF7-91A786D0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Who 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s who 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n this 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ns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tut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on</a:t>
            </a:r>
            <a:endParaRPr lang="en-US" dirty="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89A2D34C-FADE-0148-8496-9DDA39443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2500"/>
            <a:ext cx="10691812" cy="13903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0BDCF"/>
              </a:gs>
              <a:gs pos="100000">
                <a:srgbClr val="EC5858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The </a:t>
            </a:r>
            <a:r>
              <a:rPr lang="tr-T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A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ssistant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</a:t>
            </a:r>
            <a:r>
              <a:rPr lang="tr-T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D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irector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of </a:t>
            </a:r>
            <a:r>
              <a:rPr lang="tr-TR" sz="2800" kern="0" dirty="0">
                <a:solidFill>
                  <a:srgbClr val="000000"/>
                </a:solidFill>
                <a:latin typeface="Calibri Light"/>
              </a:rPr>
              <a:t>Turkish Program and International Exams </a:t>
            </a:r>
            <a:r>
              <a:rPr lang="en-US" sz="2800" b="0" i="0" u="none" strike="noStrike" kern="0" cap="none" spc="0" baseline="0" dirty="0">
                <a:solidFill>
                  <a:srgbClr val="000000"/>
                </a:solidFill>
                <a:uFillTx/>
                <a:latin typeface="Calibri Light"/>
              </a:rPr>
              <a:t>Unit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: </a:t>
            </a:r>
            <a:endParaRPr lang="tr-TR" sz="28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  <a:p>
            <a:pPr marL="0" marR="0" lvl="1" indent="0" algn="l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Instructor </a:t>
            </a:r>
            <a:r>
              <a:rPr lang="en-US" sz="2500" b="1" i="0" u="none" strike="noStrike" kern="0" cap="none" spc="0" baseline="0" dirty="0" err="1">
                <a:solidFill>
                  <a:srgbClr val="000000"/>
                </a:solidFill>
                <a:uFillTx/>
                <a:latin typeface="Century Gothic" pitchFamily="34"/>
              </a:rPr>
              <a:t>Müsteyde</a:t>
            </a:r>
            <a:r>
              <a:rPr lang="en-US" sz="2500" b="1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Akhisar</a:t>
            </a:r>
            <a:endParaRPr lang="tr-TR" sz="25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D11FAB09-0584-BD8E-C552-1F4698362D5D}"/>
              </a:ext>
            </a:extLst>
          </p:cNvPr>
          <p:cNvSpPr/>
          <p:nvPr/>
        </p:nvSpPr>
        <p:spPr>
          <a:xfrm>
            <a:off x="700088" y="3978806"/>
            <a:ext cx="10691812" cy="13903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0BDCF"/>
              </a:gs>
              <a:gs pos="100000">
                <a:srgbClr val="EC5858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The </a:t>
            </a:r>
            <a:r>
              <a:rPr lang="tr-T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A</a:t>
            </a:r>
            <a:r>
              <a:rPr lang="en-US" sz="3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ssistant</a:t>
            </a: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</a:t>
            </a:r>
            <a:r>
              <a:rPr lang="tr-T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D</a:t>
            </a:r>
            <a:r>
              <a:rPr lang="en-US" sz="3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irector</a:t>
            </a: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of Syllabus</a:t>
            </a:r>
            <a:r>
              <a:rPr lang="tr-T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and Testing</a:t>
            </a: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Unit </a:t>
            </a:r>
            <a:endParaRPr lang="tr-TR" sz="32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  <a:p>
            <a:pPr marL="0" marR="0" lvl="1" algn="l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Instructor </a:t>
            </a:r>
            <a:r>
              <a:rPr lang="tr-TR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Ç</a:t>
            </a:r>
            <a:r>
              <a:rPr lang="en-US" sz="2500" b="1" dirty="0" err="1">
                <a:solidFill>
                  <a:srgbClr val="000000"/>
                </a:solidFill>
                <a:latin typeface="Century Gothic" pitchFamily="34"/>
              </a:rPr>
              <a:t>elen</a:t>
            </a:r>
            <a:r>
              <a:rPr lang="en-US" sz="2500" b="1" dirty="0">
                <a:solidFill>
                  <a:srgbClr val="000000"/>
                </a:solidFill>
                <a:latin typeface="Century Gothic" pitchFamily="34"/>
              </a:rPr>
              <a:t> M</a:t>
            </a:r>
            <a:r>
              <a:rPr lang="tr-TR" sz="2500" b="1" dirty="0">
                <a:solidFill>
                  <a:srgbClr val="000000"/>
                </a:solidFill>
                <a:latin typeface="Century Gothic" pitchFamily="34"/>
              </a:rPr>
              <a:t>ü</a:t>
            </a:r>
            <a:r>
              <a:rPr lang="en-US" sz="2500" b="1" dirty="0" err="1">
                <a:solidFill>
                  <a:srgbClr val="000000"/>
                </a:solidFill>
                <a:latin typeface="Century Gothic" pitchFamily="34"/>
              </a:rPr>
              <a:t>ezz</a:t>
            </a:r>
            <a:r>
              <a:rPr lang="tr-TR" sz="2500" b="1" dirty="0">
                <a:solidFill>
                  <a:srgbClr val="000000"/>
                </a:solidFill>
                <a:latin typeface="Century Gothic" pitchFamily="34"/>
              </a:rPr>
              <a:t>i</a:t>
            </a:r>
            <a:r>
              <a:rPr lang="en-US" sz="2500" b="1" dirty="0">
                <a:solidFill>
                  <a:srgbClr val="000000"/>
                </a:solidFill>
                <a:latin typeface="Century Gothic" pitchFamily="34"/>
              </a:rPr>
              <a:t>n</a:t>
            </a:r>
            <a:r>
              <a:rPr lang="tr-TR" sz="2500" b="1" dirty="0">
                <a:solidFill>
                  <a:srgbClr val="000000"/>
                </a:solidFill>
                <a:latin typeface="Century Gothic" pitchFamily="34"/>
              </a:rPr>
              <a:t> Karadağlı</a:t>
            </a:r>
            <a:endParaRPr lang="tr-TR" sz="25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E82294-89C1-874C-5681-41633BA44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1CE0F7-C51B-D38E-8AE2-DD78990F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723" y="593767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EFDBF7C8-129C-633F-6DA3-5D7558F99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193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7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3D16-CDAA-33E3-822B-B31D8F66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HOW CAN I GET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03EE-1328-FA8E-45D7-EEAB51FC6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STUDENT AFFAIRS TEAM (SAT)</a:t>
            </a:r>
          </a:p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Office no:224, 2</a:t>
            </a:r>
            <a:r>
              <a:rPr lang="en-US" sz="4000" b="1" baseline="30000" dirty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Floor</a:t>
            </a:r>
          </a:p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Phone no:0392 630 1112</a:t>
            </a:r>
          </a:p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Contact: https://fleps.emu.edu.tr</a:t>
            </a:r>
          </a:p>
          <a:p>
            <a:pPr marL="0" indent="0" algn="ctr">
              <a:buNone/>
            </a:pP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C6C1CC-AF7A-9C3C-45BB-2D28852AC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0F1D6-B71E-C76B-59F6-B363DECDB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844331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44495915-637C-C6B7-ABC5-D3E2394FE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668" y="5746064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44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DF75-0949-D26A-EC24-DDB24DA44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HOW CAN I GET 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1BD2-D724-9A30-0F4D-B024B63D9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SAT COORDINATOR : </a:t>
            </a:r>
            <a:r>
              <a:rPr lang="en-US" sz="3600" dirty="0" err="1">
                <a:solidFill>
                  <a:srgbClr val="0070C0"/>
                </a:solidFill>
              </a:rPr>
              <a:t>Heves</a:t>
            </a:r>
            <a:r>
              <a:rPr lang="en-US" sz="3600" dirty="0">
                <a:solidFill>
                  <a:srgbClr val="0070C0"/>
                </a:solidFill>
              </a:rPr>
              <a:t> SORGUÇ</a:t>
            </a:r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RESEARCH ASSISTANTS:</a:t>
            </a:r>
            <a:r>
              <a:rPr lang="tr-TR" sz="3600" dirty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 Neepa NAROTTAM LODHIA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Aslıgül</a:t>
            </a:r>
            <a:r>
              <a:rPr lang="en-US" sz="3600" dirty="0">
                <a:solidFill>
                  <a:srgbClr val="0070C0"/>
                </a:solidFill>
              </a:rPr>
              <a:t> ASKIN</a:t>
            </a:r>
            <a:r>
              <a:rPr lang="tr-TR" sz="3600" dirty="0">
                <a:solidFill>
                  <a:srgbClr val="0070C0"/>
                </a:solidFill>
              </a:rPr>
              <a:t>/Omer Fidaner</a:t>
            </a:r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ASSISTANT: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SELAY KESEN</a:t>
            </a:r>
          </a:p>
          <a:p>
            <a:pPr marL="0" indent="0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43990E-88BD-3246-3D82-32706F8AB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439BD9-0C23-7B03-A649-BA1088989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0CD48DA9-57A6-2DCE-4A61-C62BBEBB2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460" y="5617028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44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B03640-F295-5A59-8E73-9CD02CD3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HOW CAN I GET INFORMATION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52B701-3240-9E95-044B-536328085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611086"/>
            <a:ext cx="4184035" cy="4430275"/>
          </a:xfrm>
        </p:spPr>
        <p:txBody>
          <a:bodyPr>
            <a:normAutofit lnSpcReduction="10000"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Student Affairs Secretary</a:t>
            </a:r>
            <a:r>
              <a:rPr lang="tr-TR" sz="3200" b="0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Office no: 223, 2nd Floor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2153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20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 pitchFamily="34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 err="1">
                <a:solidFill>
                  <a:srgbClr val="0070C0"/>
                </a:solidFill>
                <a:uFillTx/>
                <a:latin typeface="Century Gothic" pitchFamily="34"/>
              </a:rPr>
              <a:t>Pembe</a:t>
            </a:r>
            <a:r>
              <a:rPr lang="en-US" sz="28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 pitchFamily="34"/>
              </a:rPr>
              <a:t> </a:t>
            </a:r>
            <a:r>
              <a:rPr lang="tr-TR" sz="28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 pitchFamily="34"/>
              </a:rPr>
              <a:t>KARA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FLEPS Secretary</a:t>
            </a:r>
            <a:r>
              <a:rPr lang="tr-TR" sz="3600" b="0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(office 212, 2nd Floor)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1330</a:t>
            </a:r>
            <a:endParaRPr lang="en-US" sz="20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2000" b="1" i="0" u="none" strike="noStrike" kern="1200" cap="none" spc="0" baseline="0" dirty="0">
              <a:solidFill>
                <a:schemeClr val="accent4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8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 pitchFamily="34"/>
              </a:rPr>
              <a:t>Emine CANNUR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F82C3A-1B47-3280-70DA-D65EC48AB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611087"/>
            <a:ext cx="4184034" cy="4430276"/>
          </a:xfrm>
        </p:spPr>
        <p:txBody>
          <a:bodyPr>
            <a:normAutofit lnSpcReduction="10000"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i="0" u="none" strike="noStrike" kern="1200" cap="none" spc="0" baseline="0" dirty="0">
                <a:solidFill>
                  <a:schemeClr val="accent2">
                    <a:lumMod val="75000"/>
                  </a:schemeClr>
                </a:solidFill>
                <a:uFillTx/>
                <a:latin typeface="Century Gothic"/>
              </a:rPr>
              <a:t>Administrator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Office no: 210, 2nd Floor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2188</a:t>
            </a:r>
            <a:endParaRPr lang="en-US" sz="18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0" indent="0" algn="ctr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Ercan ERCANLAR</a:t>
            </a:r>
            <a:endParaRPr lang="tr-TR" sz="3200" b="0" i="0" u="none" strike="noStrike" kern="1200" cap="none" spc="0" baseline="0" dirty="0">
              <a:solidFill>
                <a:srgbClr val="0070C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 dirty="0">
              <a:solidFill>
                <a:srgbClr val="00000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1" i="0" u="none" strike="noStrike" kern="1200" cap="none" spc="0" baseline="0" dirty="0">
              <a:solidFill>
                <a:srgbClr val="00000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b="1" i="0" u="none" strike="noStrike" kern="1200" cap="none" spc="0" baseline="0" dirty="0">
                <a:solidFill>
                  <a:schemeClr val="accent2">
                    <a:lumMod val="75000"/>
                  </a:schemeClr>
                </a:solidFill>
                <a:uFillTx/>
                <a:latin typeface="Century Gothic"/>
              </a:rPr>
              <a:t>Computer Operator</a:t>
            </a:r>
            <a:endParaRPr lang="en-US" sz="3200" b="1" i="0" u="none" strike="noStrike" kern="1200" cap="none" spc="0" baseline="0" dirty="0">
              <a:solidFill>
                <a:schemeClr val="accent2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Office no: 1E, 1st Floor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630 234</a:t>
            </a:r>
            <a:r>
              <a:rPr lang="en-US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6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 dirty="0" err="1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Whatsapp</a:t>
            </a:r>
            <a:r>
              <a:rPr lang="en-US" sz="1800" b="1" i="0" u="none" strike="noStrike" kern="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 No:05338711075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1" kern="0" dirty="0">
              <a:solidFill>
                <a:schemeClr val="accent5">
                  <a:lumMod val="75000"/>
                </a:schemeClr>
              </a:solidFill>
              <a:latin typeface="Century Gothic"/>
            </a:endParaRPr>
          </a:p>
          <a:p>
            <a:pPr marL="0" indent="0" algn="ctr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0" cap="none" spc="0" baseline="0" dirty="0">
                <a:solidFill>
                  <a:srgbClr val="0070C0"/>
                </a:solidFill>
                <a:uFillTx/>
                <a:latin typeface="Century Gothic"/>
              </a:rPr>
              <a:t>Seyyed Ali </a:t>
            </a:r>
            <a:r>
              <a:rPr lang="en-US" sz="2400" b="1" i="0" u="none" strike="noStrike" kern="0" cap="none" spc="0" baseline="0" dirty="0" err="1">
                <a:solidFill>
                  <a:srgbClr val="0070C0"/>
                </a:solidFill>
                <a:uFillTx/>
                <a:latin typeface="Century Gothic"/>
              </a:rPr>
              <a:t>Kamalı</a:t>
            </a:r>
            <a:r>
              <a:rPr lang="en-US" sz="2400" b="1" i="0" u="none" strike="noStrike" kern="0" cap="none" spc="0" baseline="0" dirty="0">
                <a:solidFill>
                  <a:srgbClr val="0070C0"/>
                </a:solidFill>
                <a:uFillTx/>
                <a:latin typeface="Century Gothic"/>
              </a:rPr>
              <a:t> MOHAMAREH</a:t>
            </a:r>
            <a:endParaRPr lang="tr-TR" sz="2400" b="0" i="0" u="none" strike="noStrike" kern="1200" cap="none" spc="0" baseline="0" dirty="0">
              <a:solidFill>
                <a:srgbClr val="0070C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9851DA-31C2-DF7D-B325-AA013B13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6041361"/>
            <a:ext cx="1971953" cy="644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F664B-C98C-9D94-E17F-CE739F55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08D14E61-CB20-559E-730A-2E465E41A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062" y="593622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64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1A11-E92A-25DB-C301-B04AFF538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EXTRA CURRICULAR ACTIVITIES (ECA)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5FD9E-CA1B-C115-2B26-4A1405BF8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TEAM LEADER: </a:t>
            </a:r>
            <a:r>
              <a:rPr lang="en-US" sz="3200" b="1" dirty="0" err="1">
                <a:solidFill>
                  <a:srgbClr val="0070C0"/>
                </a:solidFill>
              </a:rPr>
              <a:t>Zekiye</a:t>
            </a:r>
            <a:r>
              <a:rPr lang="en-US" sz="3200" b="1" dirty="0">
                <a:solidFill>
                  <a:srgbClr val="0070C0"/>
                </a:solidFill>
              </a:rPr>
              <a:t> DELLALOĞLU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TEAM MEMBERS</a:t>
            </a:r>
            <a:r>
              <a:rPr lang="en-US" sz="3200" b="1" dirty="0">
                <a:solidFill>
                  <a:srgbClr val="0070C0"/>
                </a:solidFill>
              </a:rPr>
              <a:t>: Sultan TAŞKIRAN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                             </a:t>
            </a:r>
            <a:r>
              <a:rPr lang="tr-TR" sz="3200" b="1" dirty="0">
                <a:solidFill>
                  <a:srgbClr val="0070C0"/>
                </a:solidFill>
              </a:rPr>
              <a:t>Fezile TOKER</a:t>
            </a:r>
            <a:endParaRPr lang="en-US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                             </a:t>
            </a:r>
            <a:r>
              <a:rPr lang="en-US" sz="3200" b="1" dirty="0" err="1">
                <a:solidFill>
                  <a:srgbClr val="0070C0"/>
                </a:solidFill>
              </a:rPr>
              <a:t>Munise</a:t>
            </a:r>
            <a:r>
              <a:rPr lang="en-US" sz="3200" b="1" dirty="0">
                <a:solidFill>
                  <a:srgbClr val="0070C0"/>
                </a:solidFill>
              </a:rPr>
              <a:t> KEŞANLI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				</a:t>
            </a:r>
            <a:r>
              <a:rPr lang="tr-TR" sz="3200" b="1" dirty="0">
                <a:solidFill>
                  <a:srgbClr val="0070C0"/>
                </a:solidFill>
              </a:rPr>
              <a:t>       Ayşe ONUT</a:t>
            </a:r>
            <a:endParaRPr lang="en-US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					  Refika İLKAN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                        </a:t>
            </a:r>
            <a:r>
              <a:rPr lang="en-US" sz="3200" b="1" dirty="0" err="1">
                <a:solidFill>
                  <a:srgbClr val="0070C0"/>
                </a:solidFill>
              </a:rPr>
              <a:t>Fayka</a:t>
            </a:r>
            <a:r>
              <a:rPr lang="en-US" sz="3200" b="1" dirty="0">
                <a:solidFill>
                  <a:srgbClr val="0070C0"/>
                </a:solidFill>
              </a:rPr>
              <a:t> GURESUN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						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CC3A94-0796-75E1-77A2-7112E8C89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E18D9-27CE-CD44-FE25-44D6E7F0F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ED5F6055-86B4-6275-0DBC-1A5EC831B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949" y="579718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39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E175B-138F-61D3-B2BC-5654824E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Some Activities for This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46679-6752-6EED-5CFC-7A7589F25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4184035" cy="411096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SPEAKING CLUB</a:t>
            </a:r>
          </a:p>
          <a:p>
            <a:endParaRPr lang="en-US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4B6D3-9CB7-A195-308A-8244B05D0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69" y="1930401"/>
            <a:ext cx="4354281" cy="4110962"/>
          </a:xfrm>
        </p:spPr>
        <p:txBody>
          <a:bodyPr/>
          <a:lstStyle/>
          <a:p>
            <a:r>
              <a:rPr lang="en-US" sz="3200" b="1" dirty="0">
                <a:solidFill>
                  <a:srgbClr val="7030A0"/>
                </a:solidFill>
              </a:rPr>
              <a:t>ACADEMIC SUPPORT</a:t>
            </a:r>
          </a:p>
          <a:p>
            <a:endParaRPr lang="en-US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7030A0"/>
                </a:solidFill>
              </a:rPr>
              <a:t>      </a:t>
            </a:r>
          </a:p>
          <a:p>
            <a:endParaRPr lang="en-US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7030A0"/>
              </a:solidFill>
            </a:endParaRPr>
          </a:p>
          <a:p>
            <a:endParaRPr lang="en-US" sz="1800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CB1B3E-B5D7-40C1-05DA-95D78252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921829"/>
            <a:ext cx="1971953" cy="7637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614459-F8A0-8947-2919-ADE08872D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26" name="Picture 2" descr="Speaking Club">
            <a:extLst>
              <a:ext uri="{FF2B5EF4-FFF2-40B4-BE49-F238E27FC236}">
                <a16:creationId xmlns:a16="http://schemas.microsoft.com/office/drawing/2014/main" id="{AC001A44-F8F6-D91C-2DDF-A739C7114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70" y="2854552"/>
            <a:ext cx="3175597" cy="264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521BF7-BA85-9D22-6C59-F0F3B02C5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621" y="2683557"/>
            <a:ext cx="3090721" cy="3518848"/>
          </a:xfrm>
          <a:prstGeom prst="rect">
            <a:avLst/>
          </a:prstGeom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65328E3E-BBF3-2DC5-9810-DCC16B5A3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95" y="604756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0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37CF-EAF5-FC5A-21F5-914E5FD74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255E7-538B-7DB3-5376-088956D19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161143"/>
            <a:ext cx="4184035" cy="48802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7030A0"/>
                </a:solidFill>
              </a:rPr>
              <a:t>Salsa/ Bachata</a:t>
            </a:r>
            <a:r>
              <a:rPr lang="en-US" sz="6000" b="1" dirty="0">
                <a:solidFill>
                  <a:srgbClr val="7030A0"/>
                </a:solidFill>
              </a:rPr>
              <a:t> </a:t>
            </a:r>
            <a:r>
              <a:rPr lang="en-US" sz="4000" b="1" dirty="0">
                <a:solidFill>
                  <a:srgbClr val="7030A0"/>
                </a:solidFill>
              </a:rPr>
              <a:t>Dance Lessons</a:t>
            </a:r>
            <a:endParaRPr lang="en-US" sz="60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64CAE-F7FB-4CC0-48AD-918652B8B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538514"/>
            <a:ext cx="4184034" cy="450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Grab Your Instrument</a:t>
            </a: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56247D-0C23-DA2A-E4C5-1496E0FA9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3" y="3077482"/>
            <a:ext cx="2423886" cy="2963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B99780-E32C-E017-7FBC-E3C90FD68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998" y="3077482"/>
            <a:ext cx="3516004" cy="29638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402BF9-BED7-D87C-2BAD-B02523FB9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343" y="6248400"/>
            <a:ext cx="1594580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B6FAFA-4E8B-4DED-C0C0-89D66C74C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306" y="6258313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AAEB4F66-E5A7-6159-CE1B-2F26F3A8B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030" y="604136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8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9327BC-B018-419B-1710-565C6758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038D54-A2E7-6B46-7C86-23D73E669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4184035" cy="41109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7030A0"/>
                </a:solidFill>
              </a:rPr>
              <a:t>Nature Yoga </a:t>
            </a:r>
          </a:p>
          <a:p>
            <a:pPr marL="0" indent="0">
              <a:buNone/>
            </a:pPr>
            <a:endParaRPr lang="en-US" sz="4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18736C-FCB8-4189-F9BE-19525323B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930401"/>
            <a:ext cx="4184034" cy="4110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7030A0"/>
                </a:solidFill>
              </a:rPr>
              <a:t>Upcycling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7030A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E42B2C-E5D2-392B-643E-D53BBDFB9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062513"/>
            <a:ext cx="3764037" cy="30049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039168-4D27-F466-7CB2-9ECAEAF92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968" y="3062513"/>
            <a:ext cx="3764033" cy="29788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ACDD4C-2146-1C73-93BB-BDE3743F3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0" y="6248400"/>
            <a:ext cx="1347837" cy="480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51D098-1627-9B9E-93C2-527AF502E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609" y="6275128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3EEC313D-371B-1292-8EFD-A7A91DDDE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972" y="604136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96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E23AB-4B69-B146-5061-7D0E50ED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Elderly Home and An</a:t>
            </a:r>
            <a:r>
              <a:rPr lang="tr-TR" b="1" dirty="0">
                <a:solidFill>
                  <a:srgbClr val="7030A0"/>
                </a:solidFill>
              </a:rPr>
              <a:t>i</a:t>
            </a:r>
            <a:r>
              <a:rPr lang="en-US" b="1" dirty="0">
                <a:solidFill>
                  <a:srgbClr val="7030A0"/>
                </a:solidFill>
              </a:rPr>
              <a:t>mal Shelter Visit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E8E542-CF47-3760-379D-C528D5E4F6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1487" y="2032000"/>
            <a:ext cx="3643084" cy="388077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028906-4F97-73C6-8C3B-812CABF52A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48362" y="2032000"/>
            <a:ext cx="3906838" cy="38807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BC20F2-D57E-ACBD-1818-57FD1190A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14373"/>
            <a:ext cx="1971953" cy="6711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88CAE8-92D5-B37E-2223-DCBCECEE7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513" y="6258313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16EE6001-0E86-F3D7-2F93-50EEA80D7A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7724" y="594473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8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49B6-F2E4-F7DB-B7F5-4F87F718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TRIPS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3E31B-877F-CEA0-7B33-C55DFDBBB2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To Salamis Ruins</a:t>
            </a: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8645E-077A-242D-1DF5-040EB1942E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To </a:t>
            </a:r>
            <a:r>
              <a:rPr lang="en-US" sz="2800" b="1" dirty="0" err="1">
                <a:solidFill>
                  <a:srgbClr val="7030A0"/>
                </a:solidFill>
              </a:rPr>
              <a:t>Kapalı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Maraş</a:t>
            </a:r>
            <a:endParaRPr lang="en-US" sz="2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7D82E-B1EC-4A9E-62B2-A87733210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3" y="2888343"/>
            <a:ext cx="3455610" cy="3153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EBF8A-9A22-3078-EA5E-4AF0F6E0E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969" y="2888343"/>
            <a:ext cx="3618601" cy="3153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B8487-A119-BF70-EC30-A1BC447F1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71" y="6248400"/>
            <a:ext cx="1463952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6D8886-06AA-371C-EAC6-411C92144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971" y="6121189"/>
            <a:ext cx="1687392" cy="5643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6E554C8D-A72D-3CC1-F784-93CB317F4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949" y="606175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5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2BFC-69F7-803B-7296-90BE0809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7030A0"/>
                </a:solidFill>
              </a:rPr>
              <a:t>PICNIC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09D725-CB7D-91C9-4931-B942DA399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7916" y="1930400"/>
            <a:ext cx="4380932" cy="3310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584A5A-B7A0-3F0F-BD64-795916493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5921829"/>
            <a:ext cx="1117601" cy="7637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65E13B-2C98-4A46-DD3C-62A9D2DD8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EEFFE8CB-20E0-5D6E-86E1-688DC61E7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055" y="589846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9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6B6FE-FBE3-48E3-E2D0-E793392A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19750-92F1-C669-2C95-D007398735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QUIZ MONSTER</a:t>
            </a:r>
          </a:p>
          <a:p>
            <a:pPr marL="0" indent="0">
              <a:buNone/>
            </a:pP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3FC2A-9028-2CEA-28DE-27CF5B8540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GRADED READER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2604C8-C39E-A940-F47A-C1A69A381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28" y="3091542"/>
            <a:ext cx="3367939" cy="2177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4281F1-DB77-085A-BD17-78845DF13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210" y="3091543"/>
            <a:ext cx="3560989" cy="21771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E8B45C-BB60-B86D-B71F-0D170062D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8B596-2D4B-ADFC-8072-1F46CA06B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4211DFFB-7243-7768-5C08-B208309DD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2460" y="563614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48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A7BE4-F7BC-224A-A4FB-20842836C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SEMINARS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0D2B-7A36-4C43-A606-03756D9625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Effective ways of Studying</a:t>
            </a:r>
          </a:p>
          <a:p>
            <a:pPr algn="ctr"/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1C516-3A2D-BCA9-7ED6-0CA7BDC59A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Exam Anxiety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569EC-3D9F-3F40-43AB-FAFA767E5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7" y="3114230"/>
            <a:ext cx="3135085" cy="2927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02D2A-1BE5-F9B5-BCA3-A2F72F26C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99" y="3114231"/>
            <a:ext cx="3444430" cy="2927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9B4922-BF5D-43F3-6EF1-4F918DC48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257" y="6041361"/>
            <a:ext cx="1681666" cy="644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5A637F-7469-C6C4-2885-6F6D45DB9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913" y="614983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1170F9FA-F62C-6ADE-B960-E1FE49919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342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60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E220B-8FF0-705A-FC8E-8D303CD7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6D8C9-72CF-16C7-FEB3-014CE64E8E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Methods of Coping With Stress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69EB3-203B-9973-71D7-91B1B15C8E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Psychological Health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E0F12-8B14-EF97-78D0-07B3A21FA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43" y="3429000"/>
            <a:ext cx="3307669" cy="2612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78E5D7-54F7-83FC-2D12-06AB2E8E0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127" y="3432628"/>
            <a:ext cx="3530843" cy="2608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E90D2D-BEA9-9AF1-1C1F-BCB2C6D06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563" y="6248400"/>
            <a:ext cx="1449437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EDE7D3-412E-A091-33C0-6860FC625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274" y="617336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D2CA9993-B593-1001-F55B-37B2834B0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1416" y="606175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66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8A001-B043-3BD9-F0A0-12D5700B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ECA Member Responsible for the Promotion and Social Media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19665-7B99-4A4A-C613-67598DEAC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Fezile TOKER</a:t>
            </a:r>
            <a:endParaRPr lang="en-US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i="0" u="none" strike="noStrike" kern="1200" cap="none" spc="0" baseline="0" dirty="0">
                <a:solidFill>
                  <a:srgbClr val="1F4E79"/>
                </a:solidFill>
                <a:uFillTx/>
                <a:latin typeface="Calibri"/>
              </a:rPr>
              <a:t>Students can share their pictures online through the school instagram account </a:t>
            </a:r>
            <a:endParaRPr lang="en-US" sz="3600" b="1" i="0" u="none" strike="noStrike" kern="1200" cap="none" spc="0" baseline="0" dirty="0">
              <a:solidFill>
                <a:srgbClr val="1F4E79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 dirty="0">
                <a:solidFill>
                  <a:srgbClr val="1F4E79"/>
                </a:solidFill>
                <a:uFillTx/>
                <a:latin typeface="Calibri"/>
              </a:rPr>
              <a:t>      </a:t>
            </a:r>
            <a:r>
              <a:rPr lang="tr-TR" sz="3600" b="1" i="0" u="none" strike="noStrike" kern="1200" cap="none" spc="0" baseline="0" dirty="0">
                <a:solidFill>
                  <a:srgbClr val="275317"/>
                </a:solidFill>
                <a:uFillTx/>
                <a:latin typeface="Calibri"/>
              </a:rPr>
              <a:t>( emu_fleps_official ) </a:t>
            </a: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05ECCE-3622-5448-4074-61C39B69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820229"/>
            <a:ext cx="1971953" cy="8653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C3473-2F0C-B7C4-CF77-8D26C6EA5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68F7FDAD-8E55-6316-CC86-C136542D0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374" y="595823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04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ADAF-0C1C-9E0B-1EB2-6DC565EC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STUDENT SELF STUDY CENTER (</a:t>
            </a:r>
            <a:r>
              <a:rPr lang="tr-TR" b="1" dirty="0"/>
              <a:t>SSSC</a:t>
            </a:r>
            <a:r>
              <a:rPr lang="en-US" b="1" dirty="0"/>
              <a:t>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EC85A2-C734-9BCD-C9D9-363AD5AA5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314" y="2206645"/>
            <a:ext cx="3870604" cy="3323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3685F-4A5F-3D80-C347-BB14F4041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629" y="2206646"/>
            <a:ext cx="3870604" cy="2995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B3FC3-F118-048E-1301-A3C1C738A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73BCCC-DE92-1655-0A9B-229ABE9BAB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EC9293E6-E2A5-66F0-1127-D919FBAA7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668" y="595823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31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8E98CE7-2603-E6BA-6433-7832A54CCFA7}"/>
              </a:ext>
            </a:extLst>
          </p:cNvPr>
          <p:cNvSpPr txBox="1"/>
          <p:nvPr/>
        </p:nvSpPr>
        <p:spPr>
          <a:xfrm>
            <a:off x="1291771" y="794983"/>
            <a:ext cx="7874000" cy="4475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is the SSSC? How will it help me?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SSSC is for YOU and will help you: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Improve and develop your English!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Introduce you to a WIDE range of resources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 you learn better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Develop exam techniques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Practice what you have learnt in class- alone or with your friends &amp; teachers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 you a comfortable environment when studying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Play chess with your friends.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CA707F-47C9-2D1D-129C-3A1BC966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F12788-2C24-A883-EFD9-743DDE2DA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347CF071-4C13-794A-1AB9-AD801E0F5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824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87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9323-02F3-6CB4-73C6-B8ACCE184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Our SSSC Areas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BD4B-44FC-7F28-C8E3-CD2A21579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1600" b="1" dirty="0">
                <a:latin typeface="+mj-lt"/>
              </a:rPr>
              <a:t>There are 3 different areas of the Study Center: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altLang="en-US" sz="1800" b="1" dirty="0">
                <a:solidFill>
                  <a:srgbClr val="FF0000"/>
                </a:solidFill>
                <a:latin typeface="+mj-lt"/>
              </a:rPr>
              <a:t>The Consultancy Area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"/>
              <a:defRPr/>
            </a:pPr>
            <a:r>
              <a:rPr lang="en-US" altLang="en-US" sz="1800" b="1" dirty="0">
                <a:solidFill>
                  <a:srgbClr val="00B0F0"/>
                </a:solidFill>
                <a:latin typeface="+mj-lt"/>
              </a:rPr>
              <a:t>The Multimedia (Computer) Area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00B050"/>
                </a:solidFill>
                <a:latin typeface="+mj-lt"/>
              </a:rPr>
              <a:t>3.</a:t>
            </a:r>
            <a:r>
              <a:rPr lang="en-US" altLang="en-US" dirty="0">
                <a:latin typeface="+mj-lt"/>
              </a:rPr>
              <a:t>    </a:t>
            </a:r>
            <a:r>
              <a:rPr lang="en-US" altLang="en-US" sz="1800" b="1" dirty="0">
                <a:solidFill>
                  <a:srgbClr val="00B050"/>
                </a:solidFill>
                <a:latin typeface="+mj-lt"/>
              </a:rPr>
              <a:t>The Self-Study Area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EF2EF-B3DF-AE87-EF4E-389FEBB57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593" y="1828800"/>
            <a:ext cx="2557721" cy="17546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0C3B35-E783-7C3A-662C-DAC202D6E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592" y="3918858"/>
            <a:ext cx="2557721" cy="1973942"/>
          </a:xfrm>
          <a:prstGeom prst="rect">
            <a:avLst/>
          </a:prstGeom>
        </p:spPr>
      </p:pic>
      <p:pic>
        <p:nvPicPr>
          <p:cNvPr id="6" name="Picture 9" descr="F:\SSSC Pictures2\IMG_1722.JPG">
            <a:extLst>
              <a:ext uri="{FF2B5EF4-FFF2-40B4-BE49-F238E27FC236}">
                <a16:creationId xmlns:a16="http://schemas.microsoft.com/office/drawing/2014/main" id="{3B4D0299-641B-7418-2719-735DF0E20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79" y="4833256"/>
            <a:ext cx="2557721" cy="158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EC0C48-E605-A16F-E505-87E766D7F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71" y="5892800"/>
            <a:ext cx="928916" cy="792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CC4F92-9ED3-4E08-38FF-EF858D287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617" y="6188128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6B4A01C3-01AC-33A4-7563-35276CB81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9636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65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51D9-6ECE-62E8-F0EE-B9072001A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264229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solidFill>
                  <a:srgbClr val="0070C0"/>
                </a:solidFill>
              </a:rPr>
              <a:t>Did you know that Foreign Languages and English Preparatory School (FLEPS) is 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</a:rPr>
              <a:t>internationally accredited for quality education</a:t>
            </a:r>
            <a:r>
              <a:rPr lang="en-GB" sz="3600" b="1" dirty="0">
                <a:solidFill>
                  <a:srgbClr val="0070C0"/>
                </a:solidFill>
              </a:rPr>
              <a:t> by 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Pearson Assured</a:t>
            </a:r>
            <a:r>
              <a:rPr lang="tr-TR" sz="3600" b="1" dirty="0">
                <a:solidFill>
                  <a:schemeClr val="accent5">
                    <a:lumMod val="75000"/>
                  </a:schemeClr>
                </a:solidFill>
              </a:rPr>
              <a:t>, DEDAK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 and EAQUALS?</a:t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539C705-0ED5-A12A-1D48-A8EBDE317B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856" y="3105509"/>
            <a:ext cx="5285148" cy="35031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06C920-CCBF-1958-40A1-B7BA1A39D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72" y="5617028"/>
            <a:ext cx="1509486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D9CEBB-59B6-0F9F-F6A0-545ABAF22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2E232A97-0C07-7483-D6A6-54C1921CE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665" y="480659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56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3C61BB-6275-0A4F-6262-E7F99D269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FE8A52-46EF-9501-4B5A-7C2FD370FC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97440" y="2664250"/>
            <a:ext cx="4183062" cy="1948544"/>
          </a:xfrm>
          <a:prstGeom prst="rect">
            <a:avLst/>
          </a:prstGeom>
        </p:spPr>
      </p:pic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54250FBB-1C9C-07CA-77B7-4617675B04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267952" y="5730894"/>
            <a:ext cx="1492091" cy="9311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E63CF-3129-3CCF-72F1-ABB49C2BC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33" y="2089120"/>
            <a:ext cx="2771141" cy="4023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DD1067-4017-BCFE-9680-7680EAFC5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877" y="6115144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6791F94B-668A-B6CF-A792-1A3DB4802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149" y="5851626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5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63819-8837-AC05-78CD-58CE1F47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100" b="1" dirty="0">
                <a:solidFill>
                  <a:srgbClr val="0070C0"/>
                </a:solidFill>
                <a:latin typeface="Century Gothic"/>
                <a:ea typeface="+mn-ea"/>
                <a:cs typeface="+mn-cs"/>
              </a:rPr>
              <a:t>You can ask any questions about EPS. </a:t>
            </a:r>
            <a:br>
              <a:rPr lang="en-US" sz="4100" b="1" dirty="0">
                <a:solidFill>
                  <a:srgbClr val="0070C0"/>
                </a:solidFill>
                <a:latin typeface="Century Gothic"/>
                <a:ea typeface="+mn-ea"/>
                <a:cs typeface="+mn-cs"/>
              </a:rPr>
            </a:br>
            <a:r>
              <a:rPr lang="en-US" sz="4100" b="1" dirty="0">
                <a:solidFill>
                  <a:schemeClr val="accent5">
                    <a:lumMod val="75000"/>
                  </a:schemeClr>
                </a:solidFill>
                <a:latin typeface="Century Gothic"/>
                <a:ea typeface="+mn-ea"/>
                <a:cs typeface="+mn-cs"/>
              </a:rPr>
              <a:t>For example;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D65F6F-0653-351B-FC72-F92D760072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4889" y="2308927"/>
            <a:ext cx="2969009" cy="358475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8E2FFC-197F-3AEB-1B6F-48CADCA943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4407" y="2308927"/>
            <a:ext cx="2834886" cy="3584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C55CB6-A44E-1FFE-67AA-E0D635DCA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14" y="6248400"/>
            <a:ext cx="1217209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B20195-DDAE-BC53-0A99-0D55AA2A2F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610" y="637998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F852AFE9-D594-D1A9-64AC-2FDE665944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95" y="606175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59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4AF6-FAA1-1DF3-9F97-BBD47D2C0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21C161-9E47-D699-CC73-9E3C39DA13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1951" y="2308927"/>
            <a:ext cx="2834886" cy="358475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8C84B3-F764-7880-5B6C-1B62846074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4407" y="2308927"/>
            <a:ext cx="2834886" cy="3584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ABD214-0160-D32D-20FE-0A09057FA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23429"/>
            <a:ext cx="1971953" cy="6621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A67F18-51BA-EE7A-9A23-4344EA137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199" y="6140871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DCCE2231-D310-8323-E03C-0EE823296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2055" y="602241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42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20D0FA-331E-AEDF-FC17-B9450B5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1333496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You can send a petition</a:t>
            </a:r>
            <a:r>
              <a:rPr lang="tr-TR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 for </a:t>
            </a:r>
            <a:r>
              <a:rPr lang="en-GB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any reasons</a:t>
            </a:r>
            <a:r>
              <a:rPr lang="en-US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 on our webs</a:t>
            </a:r>
            <a:r>
              <a:rPr lang="tr-TR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ite </a:t>
            </a:r>
            <a:r>
              <a:rPr lang="tr-TR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(</a:t>
            </a:r>
            <a:r>
              <a:rPr lang="en-US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https://fleps.emu.edu.tr/en</a:t>
            </a:r>
            <a:r>
              <a:rPr lang="tr-TR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). </a:t>
            </a:r>
            <a:br>
              <a:rPr lang="tr-TR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</a:br>
            <a:r>
              <a:rPr lang="tr-TR" sz="36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For example</a:t>
            </a:r>
            <a:r>
              <a:rPr lang="en-US" sz="36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;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B3B9A57-D473-DAC7-3C14-04739A072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561303"/>
            <a:ext cx="2030144" cy="3517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8AE665-9C8C-BBF6-4DB8-3238A9ACD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284" y="2561303"/>
            <a:ext cx="1896020" cy="3517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7FAD2D-EFFA-CFB1-BEA6-45060E257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913" y="2599740"/>
            <a:ext cx="1975275" cy="3517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78A5F8-6952-E4CC-D412-9557604C9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502" y="2599739"/>
            <a:ext cx="2060627" cy="3517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038366-5173-FD73-8720-60536F089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240" y="2599739"/>
            <a:ext cx="1877731" cy="35176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DEAE9D-7506-195F-5137-C9B2A97D15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3575" y="2599739"/>
            <a:ext cx="2072820" cy="35176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FDCA3E-7641-54E9-18EE-68147102C7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2400" y="6079000"/>
            <a:ext cx="1536523" cy="6065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626EA7-F7CD-0B6C-0AE0-0D00EE085F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8513" y="6258313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19C170C3-69C2-D0F1-2051-E50E58F33A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6745" y="6117436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49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E1220D-D493-6017-2780-027D172E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7C6EFFA-5AA2-E736-C074-7456C6E564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8675" y="2160588"/>
            <a:ext cx="3881437" cy="388143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A96BA8-BB50-486B-0196-46BC7EBAF4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89525" y="3126665"/>
            <a:ext cx="4184650" cy="19492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714B64-FB13-DEED-9C89-6CECCAC37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71" y="6042025"/>
            <a:ext cx="1463952" cy="6435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21D8A5-BBA6-6FCC-A165-D65889180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052341"/>
            <a:ext cx="1687392" cy="4936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6A0F7890-4E66-92AD-9A74-726E41009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7029" y="577588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84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3B3A84-94CD-1E19-624C-5ABDA8E0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ontact-information infographic lists EMU Faculty of Education contact channels. Five colored horizontal bars show SAT Office (224), FLEPS Website, Student Portal, EMU E-mail account, and Contact Form, with URLs, phone extension, email address, white circular markers, green connector line, and gray checkerboard background.&#10;&#10;AI-generated content may be incorrect.">
            <a:extLst>
              <a:ext uri="{FF2B5EF4-FFF2-40B4-BE49-F238E27FC236}">
                <a16:creationId xmlns:a16="http://schemas.microsoft.com/office/drawing/2014/main" id="{77AAEEB0-BF41-7339-C0B0-8FA38892F61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201" y="1117600"/>
            <a:ext cx="8372656" cy="50119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5A1134-297D-B6AC-A0D9-73C0C3512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028" y="612950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76A5CFCC-8E96-9505-05BE-8949E97B1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542" y="4490934"/>
            <a:ext cx="1493945" cy="81043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3D30E5E-737D-CF1A-75F9-1A81442865A5}"/>
              </a:ext>
            </a:extLst>
          </p:cNvPr>
          <p:cNvGrpSpPr/>
          <p:nvPr/>
        </p:nvGrpSpPr>
        <p:grpSpPr>
          <a:xfrm>
            <a:off x="1642201" y="5039294"/>
            <a:ext cx="8266062" cy="937643"/>
            <a:chOff x="1642201" y="5534594"/>
            <a:chExt cx="8266062" cy="9376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B8762A-EE38-98B8-B2FB-3B168B834143}"/>
                </a:ext>
              </a:extLst>
            </p:cNvPr>
            <p:cNvSpPr/>
            <p:nvPr/>
          </p:nvSpPr>
          <p:spPr>
            <a:xfrm>
              <a:off x="2283736" y="5617028"/>
              <a:ext cx="7624527" cy="792825"/>
            </a:xfrm>
            <a:prstGeom prst="rect">
              <a:avLst/>
            </a:prstGeom>
            <a:solidFill>
              <a:srgbClr val="B6D9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   </a:t>
              </a:r>
              <a:r>
                <a:rPr lang="tr-TR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Class Representa</a:t>
              </a:r>
              <a:r>
                <a:rPr lang="en-US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ti</a:t>
              </a:r>
              <a:r>
                <a:rPr lang="tr-TR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ve</a:t>
              </a:r>
              <a:r>
                <a:rPr lang="en-US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s</a:t>
              </a:r>
              <a:r>
                <a:rPr lang="tr-TR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 </a:t>
              </a:r>
              <a:endParaRPr lang="en-US" sz="23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BBA2424-26F9-5ED8-2154-18EE2666EF1F}"/>
                </a:ext>
              </a:extLst>
            </p:cNvPr>
            <p:cNvSpPr/>
            <p:nvPr/>
          </p:nvSpPr>
          <p:spPr>
            <a:xfrm>
              <a:off x="1642201" y="5534594"/>
              <a:ext cx="928506" cy="93764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6C7D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FBF3BDC-C4AF-72C9-F38D-35F0746F2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543" y="3008357"/>
            <a:ext cx="1465944" cy="106850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60532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EA771-11C9-3E69-D93D-64BF5CA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DA5BFC-D71D-491A-A6BC-017A50F431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5730" y="2160588"/>
            <a:ext cx="3887327" cy="388143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A71B8C-32B8-F371-4D13-B2C0619B3F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86514" y="2293257"/>
            <a:ext cx="5834743" cy="3541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2CC24-ACD3-FD6E-2EB7-01FF7D68A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42025"/>
            <a:ext cx="1712687" cy="6435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66584-E5A8-A957-526A-CF471A9F6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371" y="619759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37FBED0C-C1E3-88AB-34AE-79FC3DB62A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2055" y="583474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9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FA5D-72A8-6868-DB61-CD93AD543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21D7FA-085E-4C4D-4297-4C40BF9BA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609601"/>
            <a:ext cx="8596312" cy="3759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CCC5A7-C762-A2AC-DAB3-E5A11C887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6096000"/>
            <a:ext cx="1971953" cy="76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6E9864-13AE-C6B3-245F-D643901C5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485" y="6274274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F5A035-4F37-D849-7048-2F03800DCFF8}"/>
              </a:ext>
            </a:extLst>
          </p:cNvPr>
          <p:cNvSpPr txBox="1"/>
          <p:nvPr/>
        </p:nvSpPr>
        <p:spPr>
          <a:xfrm>
            <a:off x="665308" y="4742935"/>
            <a:ext cx="848031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600" dirty="0"/>
              <a:t>Attendance limit for A1/A2/B1:62 hours</a:t>
            </a:r>
          </a:p>
          <a:p>
            <a:pPr algn="ctr"/>
            <a:r>
              <a:rPr lang="tr-TR" sz="3600" dirty="0"/>
              <a:t>For UB1:52 hours</a:t>
            </a:r>
            <a:endParaRPr lang="en-US" sz="3600" dirty="0"/>
          </a:p>
        </p:txBody>
      </p:sp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462A3120-4A8C-7D00-02A7-52431C7A2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231" y="609600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56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720A-21FA-D071-E01F-259CF239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116058-1B41-4A9B-71CF-2330092C1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2" y="841829"/>
            <a:ext cx="10193337" cy="56315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F68D1F-C97D-B1DD-E522-9E18497BE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5675086"/>
            <a:ext cx="1615923" cy="8753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2DBAAD-6484-7A50-A54A-299F8D0D4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306" y="635820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C943F92F-008D-486E-EA13-668721CA7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4226" y="204384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71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E1D93E6-45F8-50FC-F3AB-D08E362C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DD064E4-0759-4391-4D16-56987BCDAB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857" y="217714"/>
            <a:ext cx="9448800" cy="63137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3CB3A2-27A1-C003-465B-9D6E5DB50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857" y="6203153"/>
            <a:ext cx="796294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CB93AE-E21C-29CE-25E8-8794C1151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1657" y="6014566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F96C6C26-704C-DFCB-77E1-2BFFA2C27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104" y="432900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8E4D-2680-EED0-3496-51B169F3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CE26B0-29A0-09A2-DCC4-89A0E8C2F9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1616" y="2160588"/>
            <a:ext cx="3875555" cy="388143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E17A3E-1AE6-7895-C8F6-2B2984868C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57486" y="1669143"/>
            <a:ext cx="5123543" cy="3773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B542AB-93EE-07C8-85B1-C89460452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112" y="5776686"/>
            <a:ext cx="1770745" cy="9648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ADE8B5-534A-038F-1900-E2E475C82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171" y="624840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FC922CC7-7FF8-5C40-41A9-0C662F1C8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8932" y="593111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5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1F6C6E-89C1-7833-3BA9-715860AD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18746-3C2D-B9C8-E328-7B2EE29C9873}"/>
              </a:ext>
            </a:extLst>
          </p:cNvPr>
          <p:cNvSpPr txBox="1"/>
          <p:nvPr/>
        </p:nvSpPr>
        <p:spPr>
          <a:xfrm>
            <a:off x="1016000" y="2740131"/>
            <a:ext cx="81497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F496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 student is required to complete </a:t>
            </a:r>
            <a:r>
              <a:rPr kumimoji="0" lang="en-GB" sz="28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successfully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B1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F496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level 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F496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 take the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Proficiency Exam.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7D3F46-853A-D28D-C706-4C27A22BC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44DE74-96C6-56B3-5291-E9292FB04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285" y="615128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FC4C179D-BD2E-935D-296B-CFC11E5C2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695" y="582560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66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53F1E0B-C7DC-1ECE-4829-4B3C8BFA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EPSA 010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13B14BF-7D95-477F-5A92-29C100875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EPSA 010 </a:t>
            </a:r>
            <a:r>
              <a:rPr lang="tr-TR" dirty="0">
                <a:solidFill>
                  <a:srgbClr val="7030A0"/>
                </a:solidFill>
              </a:rPr>
              <a:t>(</a:t>
            </a:r>
            <a:r>
              <a:rPr lang="en-US" dirty="0">
                <a:solidFill>
                  <a:srgbClr val="7030A0"/>
                </a:solidFill>
              </a:rPr>
              <a:t>EXCEED THE ABSENTEEISM LIMIT</a:t>
            </a:r>
            <a:r>
              <a:rPr lang="tr-TR" dirty="0"/>
              <a:t>)                 </a:t>
            </a:r>
            <a:r>
              <a:rPr lang="tr-TR" dirty="0">
                <a:solidFill>
                  <a:srgbClr val="FF0000"/>
                </a:solidFill>
              </a:rPr>
              <a:t>EPSA020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EPSA010</a:t>
            </a:r>
            <a:r>
              <a:rPr lang="tr-TR" dirty="0"/>
              <a:t>  </a:t>
            </a:r>
            <a:r>
              <a:rPr lang="tr-TR" b="1" dirty="0">
                <a:solidFill>
                  <a:srgbClr val="7030A0"/>
                </a:solidFill>
              </a:rPr>
              <a:t>FAIL</a:t>
            </a:r>
            <a:r>
              <a:rPr lang="tr-TR" dirty="0"/>
              <a:t> </a:t>
            </a:r>
            <a:r>
              <a:rPr lang="tr-TR" dirty="0">
                <a:solidFill>
                  <a:srgbClr val="7030A0"/>
                </a:solidFill>
              </a:rPr>
              <a:t>(BELOW 60</a:t>
            </a:r>
            <a:r>
              <a:rPr lang="tr-TR" dirty="0"/>
              <a:t>)                   </a:t>
            </a:r>
            <a:r>
              <a:rPr lang="tr-TR" dirty="0">
                <a:solidFill>
                  <a:srgbClr val="FF0000"/>
                </a:solidFill>
              </a:rPr>
              <a:t>EPSA020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EPSA010 </a:t>
            </a:r>
            <a:r>
              <a:rPr lang="tr-TR" dirty="0">
                <a:solidFill>
                  <a:srgbClr val="7030A0"/>
                </a:solidFill>
              </a:rPr>
              <a:t>PASS (ABOVE 60)</a:t>
            </a:r>
            <a:r>
              <a:rPr lang="tr-TR" dirty="0">
                <a:solidFill>
                  <a:schemeClr val="tx1"/>
                </a:solidFill>
              </a:rPr>
              <a:t>                      </a:t>
            </a:r>
            <a:r>
              <a:rPr lang="tr-TR" dirty="0">
                <a:solidFill>
                  <a:srgbClr val="FF0000"/>
                </a:solidFill>
              </a:rPr>
              <a:t>EPSB010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56CE9C9-4AC4-B8E5-E6E5-52FF3B9318E6}"/>
              </a:ext>
            </a:extLst>
          </p:cNvPr>
          <p:cNvSpPr/>
          <p:nvPr/>
        </p:nvSpPr>
        <p:spPr>
          <a:xfrm>
            <a:off x="5606796" y="24683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F055619-EA63-181F-6D39-584652A91EA0}"/>
              </a:ext>
            </a:extLst>
          </p:cNvPr>
          <p:cNvSpPr/>
          <p:nvPr/>
        </p:nvSpPr>
        <p:spPr>
          <a:xfrm>
            <a:off x="3997260" y="332182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2C60B69-573F-2394-EE08-332BEE909645}"/>
              </a:ext>
            </a:extLst>
          </p:cNvPr>
          <p:cNvSpPr/>
          <p:nvPr/>
        </p:nvSpPr>
        <p:spPr>
          <a:xfrm>
            <a:off x="4078520" y="410517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66894C5-D5C5-29E3-867A-B2EED7E3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2" y="5536875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B0C80F-95A0-2C2B-E080-C9581F160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00" y="5836007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Anadolu Üniversitesi İngilizce Hazırlık Programı">
            <a:extLst>
              <a:ext uri="{FF2B5EF4-FFF2-40B4-BE49-F238E27FC236}">
                <a16:creationId xmlns:a16="http://schemas.microsoft.com/office/drawing/2014/main" id="{844B41B5-D976-FC26-0140-4596A95A6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524" y="553687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19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5B3F-F5AB-EA4B-434C-8E8CB1A2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EPSA 0</a:t>
            </a:r>
            <a:r>
              <a:rPr lang="tr-TR" dirty="0"/>
              <a:t>2</a:t>
            </a:r>
            <a:r>
              <a:rPr lang="en-US" dirty="0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9AB8E-EA90-C14D-B745-74E763D0D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en-US" dirty="0">
                <a:solidFill>
                  <a:srgbClr val="FF0000"/>
                </a:solidFill>
              </a:rPr>
              <a:t>EPSA 0</a:t>
            </a:r>
            <a:r>
              <a:rPr lang="tr-TR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/>
              <a:t>(</a:t>
            </a:r>
            <a:r>
              <a:rPr lang="en-US" dirty="0"/>
              <a:t>EXCEED THE ABSENTEEISM LIMIT</a:t>
            </a:r>
            <a:r>
              <a:rPr lang="tr-TR" dirty="0"/>
              <a:t>)                 </a:t>
            </a:r>
            <a:r>
              <a:rPr lang="tr-TR" dirty="0">
                <a:solidFill>
                  <a:srgbClr val="FF0000"/>
                </a:solidFill>
              </a:rPr>
              <a:t>EPSA020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EPSA020</a:t>
            </a:r>
            <a:r>
              <a:rPr lang="tr-TR" dirty="0"/>
              <a:t> </a:t>
            </a:r>
            <a:r>
              <a:rPr lang="tr-TR" dirty="0">
                <a:solidFill>
                  <a:srgbClr val="7030A0"/>
                </a:solidFill>
              </a:rPr>
              <a:t>FAIL (BELOW 60)</a:t>
            </a:r>
            <a:r>
              <a:rPr lang="tr-TR" dirty="0"/>
              <a:t>                  </a:t>
            </a:r>
            <a:r>
              <a:rPr lang="tr-TR" dirty="0">
                <a:solidFill>
                  <a:srgbClr val="FF0000"/>
                </a:solidFill>
              </a:rPr>
              <a:t>EPSA020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EPSA020 </a:t>
            </a:r>
            <a:r>
              <a:rPr lang="tr-TR" dirty="0">
                <a:solidFill>
                  <a:srgbClr val="7030A0"/>
                </a:solidFill>
              </a:rPr>
              <a:t>PASS (ABOVE 60)</a:t>
            </a:r>
            <a:r>
              <a:rPr lang="tr-TR" dirty="0">
                <a:solidFill>
                  <a:schemeClr val="tx1"/>
                </a:solidFill>
              </a:rPr>
              <a:t>                     </a:t>
            </a:r>
            <a:r>
              <a:rPr lang="tr-TR" dirty="0">
                <a:solidFill>
                  <a:srgbClr val="FF0000"/>
                </a:solidFill>
              </a:rPr>
              <a:t>EPSB010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3B71945-5458-152E-D071-67DA318D0C4D}"/>
              </a:ext>
            </a:extLst>
          </p:cNvPr>
          <p:cNvSpPr/>
          <p:nvPr/>
        </p:nvSpPr>
        <p:spPr>
          <a:xfrm>
            <a:off x="5606796" y="29443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5DE53D5-2927-1CC9-B48A-7CA0E69D3A91}"/>
              </a:ext>
            </a:extLst>
          </p:cNvPr>
          <p:cNvSpPr/>
          <p:nvPr/>
        </p:nvSpPr>
        <p:spPr>
          <a:xfrm>
            <a:off x="3872886" y="37191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6A445DD-2DF0-868A-A999-8C08E1E5D37D}"/>
              </a:ext>
            </a:extLst>
          </p:cNvPr>
          <p:cNvSpPr/>
          <p:nvPr/>
        </p:nvSpPr>
        <p:spPr>
          <a:xfrm>
            <a:off x="3997260" y="451165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0D00C5-B78A-90C6-2A34-61F3C4B1A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791" y="5238488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F261D9-7D5F-A730-74EA-C0F4D9227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006" y="5537620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3656E1B3-728E-8275-12D5-A6833A92E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514" y="5350176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80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9DAF-A843-B317-CAC4-CEBEA550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</a:t>
            </a:r>
            <a:r>
              <a:rPr lang="tr-TR" dirty="0"/>
              <a:t>B</a:t>
            </a:r>
            <a:r>
              <a:rPr lang="en-US" dirty="0"/>
              <a:t> 0</a:t>
            </a:r>
            <a:r>
              <a:rPr lang="tr-TR" dirty="0"/>
              <a:t>1</a:t>
            </a:r>
            <a:r>
              <a:rPr lang="en-US" dirty="0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1555-05ED-81A2-AA24-1B78F31C0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en-US" dirty="0">
                <a:solidFill>
                  <a:srgbClr val="FF0000"/>
                </a:solidFill>
              </a:rPr>
              <a:t>EPS</a:t>
            </a:r>
            <a:r>
              <a:rPr lang="tr-TR" dirty="0">
                <a:solidFill>
                  <a:srgbClr val="FF0000"/>
                </a:solidFill>
              </a:rPr>
              <a:t>B</a:t>
            </a:r>
            <a:r>
              <a:rPr lang="en-US" dirty="0">
                <a:solidFill>
                  <a:srgbClr val="FF0000"/>
                </a:solidFill>
              </a:rPr>
              <a:t> 0</a:t>
            </a:r>
            <a:r>
              <a:rPr lang="tr-TR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/>
              <a:t>(</a:t>
            </a:r>
            <a:r>
              <a:rPr lang="en-US" dirty="0"/>
              <a:t>EXCEED THE ABSENTEEISM LIMIT</a:t>
            </a:r>
            <a:r>
              <a:rPr lang="tr-TR" dirty="0"/>
              <a:t>)                   </a:t>
            </a:r>
            <a:r>
              <a:rPr lang="tr-TR" dirty="0">
                <a:solidFill>
                  <a:srgbClr val="FF0000"/>
                </a:solidFill>
              </a:rPr>
              <a:t>EPSB010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EPSB010</a:t>
            </a:r>
            <a:r>
              <a:rPr lang="tr-TR" dirty="0"/>
              <a:t> </a:t>
            </a:r>
            <a:r>
              <a:rPr lang="tr-TR" dirty="0">
                <a:solidFill>
                  <a:srgbClr val="7030A0"/>
                </a:solidFill>
              </a:rPr>
              <a:t>FAIL (BELOW 60)</a:t>
            </a:r>
            <a:r>
              <a:rPr lang="tr-TR" dirty="0"/>
              <a:t>                      </a:t>
            </a:r>
            <a:r>
              <a:rPr lang="tr-TR" dirty="0">
                <a:solidFill>
                  <a:srgbClr val="FF0000"/>
                </a:solidFill>
              </a:rPr>
              <a:t>EPSB010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EPSB010 </a:t>
            </a:r>
            <a:r>
              <a:rPr lang="tr-TR" dirty="0">
                <a:solidFill>
                  <a:srgbClr val="7030A0"/>
                </a:solidFill>
              </a:rPr>
              <a:t>PASS (ABOVE 60)</a:t>
            </a:r>
            <a:r>
              <a:rPr lang="tr-TR" dirty="0">
                <a:solidFill>
                  <a:schemeClr val="tx1"/>
                </a:solidFill>
              </a:rPr>
              <a:t>                      </a:t>
            </a:r>
            <a:r>
              <a:rPr lang="tr-TR" dirty="0">
                <a:solidFill>
                  <a:srgbClr val="FF0000"/>
                </a:solidFill>
              </a:rPr>
              <a:t>PROF. EXAM</a:t>
            </a: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PROF. EXAM </a:t>
            </a:r>
            <a:r>
              <a:rPr lang="tr-TR" dirty="0">
                <a:solidFill>
                  <a:schemeClr val="tx1"/>
                </a:solidFill>
              </a:rPr>
              <a:t>(FAIL)                   </a:t>
            </a:r>
            <a:r>
              <a:rPr lang="tr-TR" dirty="0">
                <a:solidFill>
                  <a:srgbClr val="FF0000"/>
                </a:solidFill>
              </a:rPr>
              <a:t>EPSU010 (UB1)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7D8DB51-5A26-1759-4244-5F9AF6F0B20B}"/>
              </a:ext>
            </a:extLst>
          </p:cNvPr>
          <p:cNvSpPr/>
          <p:nvPr/>
        </p:nvSpPr>
        <p:spPr>
          <a:xfrm>
            <a:off x="5720632" y="25147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25EDB90-4C49-2105-9ECF-6D4AD9B64A24}"/>
              </a:ext>
            </a:extLst>
          </p:cNvPr>
          <p:cNvSpPr/>
          <p:nvPr/>
        </p:nvSpPr>
        <p:spPr>
          <a:xfrm>
            <a:off x="4141053" y="330688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273A58D-1067-0014-10CD-BB31D43D6A79}"/>
              </a:ext>
            </a:extLst>
          </p:cNvPr>
          <p:cNvSpPr/>
          <p:nvPr/>
        </p:nvSpPr>
        <p:spPr>
          <a:xfrm>
            <a:off x="3997260" y="412235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27832DA-8A0A-6EAC-2F08-E4B9B56F6459}"/>
              </a:ext>
            </a:extLst>
          </p:cNvPr>
          <p:cNvSpPr/>
          <p:nvPr/>
        </p:nvSpPr>
        <p:spPr>
          <a:xfrm>
            <a:off x="3162645" y="49378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D6BC58-7B98-BEE4-3AE7-1B92C4823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22" y="5513724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C889CA-6D9A-DCAB-E541-35A1E6D67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32" y="5671650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FBBEEB0E-4FBC-D5C4-40DF-58F1309B3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078" y="5513724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04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29B9F-6C5B-AF14-79AC-54C7C2B2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</a:t>
            </a:r>
            <a:r>
              <a:rPr lang="tr-TR" dirty="0"/>
              <a:t>U</a:t>
            </a:r>
            <a:r>
              <a:rPr lang="en-US" dirty="0"/>
              <a:t> 0</a:t>
            </a:r>
            <a:r>
              <a:rPr lang="tr-TR" dirty="0"/>
              <a:t>1</a:t>
            </a:r>
            <a:r>
              <a:rPr lang="en-US" dirty="0"/>
              <a:t>0</a:t>
            </a:r>
            <a:r>
              <a:rPr lang="tr-TR" dirty="0"/>
              <a:t> (UB1)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7B5F-DFF9-C21E-47C8-38DD65C5D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en-US" dirty="0">
                <a:solidFill>
                  <a:srgbClr val="FF0000"/>
                </a:solidFill>
              </a:rPr>
              <a:t>EPS</a:t>
            </a:r>
            <a:r>
              <a:rPr lang="tr-TR" dirty="0">
                <a:solidFill>
                  <a:srgbClr val="FF0000"/>
                </a:solidFill>
              </a:rPr>
              <a:t>U</a:t>
            </a:r>
            <a:r>
              <a:rPr lang="en-US" dirty="0">
                <a:solidFill>
                  <a:srgbClr val="FF0000"/>
                </a:solidFill>
              </a:rPr>
              <a:t> 0</a:t>
            </a:r>
            <a:r>
              <a:rPr lang="tr-TR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/>
              <a:t>(</a:t>
            </a:r>
            <a:r>
              <a:rPr lang="en-US" dirty="0"/>
              <a:t>EXCEED THE ABSENTEEISM LIMIT</a:t>
            </a:r>
            <a:r>
              <a:rPr lang="tr-TR" dirty="0"/>
              <a:t>)                   </a:t>
            </a:r>
            <a:r>
              <a:rPr lang="tr-TR" dirty="0">
                <a:solidFill>
                  <a:srgbClr val="FF0000"/>
                </a:solidFill>
              </a:rPr>
              <a:t>PROF. EXAM (NO BONUS)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EPS</a:t>
            </a:r>
            <a:r>
              <a:rPr lang="tr-TR" dirty="0">
                <a:solidFill>
                  <a:srgbClr val="FF0000"/>
                </a:solidFill>
              </a:rPr>
              <a:t>U</a:t>
            </a:r>
            <a:r>
              <a:rPr lang="en-US" dirty="0">
                <a:solidFill>
                  <a:srgbClr val="FF0000"/>
                </a:solidFill>
              </a:rPr>
              <a:t> 0</a:t>
            </a:r>
            <a:r>
              <a:rPr lang="tr-TR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>
                <a:solidFill>
                  <a:schemeClr val="tx1"/>
                </a:solidFill>
              </a:rPr>
              <a:t>(SITTING ALL THE EXAMS</a:t>
            </a:r>
            <a:r>
              <a:rPr lang="tr-TR">
                <a:solidFill>
                  <a:schemeClr val="tx1"/>
                </a:solidFill>
              </a:rPr>
              <a:t>)                 </a:t>
            </a:r>
            <a:r>
              <a:rPr lang="tr-TR">
                <a:solidFill>
                  <a:srgbClr val="FF0000"/>
                </a:solidFill>
              </a:rPr>
              <a:t>PROF</a:t>
            </a:r>
            <a:r>
              <a:rPr lang="tr-TR" dirty="0">
                <a:solidFill>
                  <a:srgbClr val="FF0000"/>
                </a:solidFill>
              </a:rPr>
              <a:t>. EXAM (WITH BONUS/ 20%)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dirty="0">
                <a:solidFill>
                  <a:srgbClr val="FF0000"/>
                </a:solidFill>
              </a:rPr>
              <a:t>PROF. EXAM </a:t>
            </a:r>
            <a:r>
              <a:rPr lang="tr-TR" dirty="0">
                <a:solidFill>
                  <a:schemeClr val="tx1"/>
                </a:solidFill>
              </a:rPr>
              <a:t>(FAIL)                   </a:t>
            </a:r>
            <a:r>
              <a:rPr lang="tr-TR" dirty="0">
                <a:solidFill>
                  <a:srgbClr val="FF0000"/>
                </a:solidFill>
              </a:rPr>
              <a:t>EPSU010 (UB1)</a:t>
            </a:r>
          </a:p>
          <a:p>
            <a:endParaRPr lang="tr-TR" dirty="0"/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39D50A-FAFD-BE14-4F98-DBD4BD81F276}"/>
              </a:ext>
            </a:extLst>
          </p:cNvPr>
          <p:cNvSpPr/>
          <p:nvPr/>
        </p:nvSpPr>
        <p:spPr>
          <a:xfrm>
            <a:off x="5720632" y="25147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E00BC5F-B6B8-3356-9EE2-89115BA272E0}"/>
              </a:ext>
            </a:extLst>
          </p:cNvPr>
          <p:cNvSpPr/>
          <p:nvPr/>
        </p:nvSpPr>
        <p:spPr>
          <a:xfrm>
            <a:off x="4846489" y="36163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A6D824F-8631-1394-A90D-5D035C7D9B11}"/>
              </a:ext>
            </a:extLst>
          </p:cNvPr>
          <p:cNvSpPr/>
          <p:nvPr/>
        </p:nvSpPr>
        <p:spPr>
          <a:xfrm>
            <a:off x="3172964" y="4392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0F44-C3D1-3589-749E-A028982CA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2" y="5536875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94EC89-3E4B-A84C-1263-60C0CB171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32" y="5671650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41B50D2E-C50A-8C1E-6544-A4F752E4A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095" y="534602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31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A8BD-5666-4C48-1662-993727311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029419"/>
          </a:xfrm>
        </p:spPr>
        <p:txBody>
          <a:bodyPr>
            <a:normAutofit fontScale="90000"/>
          </a:bodyPr>
          <a:lstStyle/>
          <a:p>
            <a:r>
              <a:rPr lang="en-US" dirty="0"/>
              <a:t>EPS Assessment Overview for All Levels</a:t>
            </a:r>
            <a:br>
              <a:rPr lang="en-US" dirty="0"/>
            </a:br>
            <a:r>
              <a:rPr lang="en-US" dirty="0"/>
              <a:t>A1  •  A2  •  B1–B1+  •  UB1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94B12D-C3E2-97A7-C531-81AB32732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4050" y="615127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639178-FA4A-19ED-570B-ECC58D8C9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6151280"/>
            <a:ext cx="1021939" cy="53425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8A16288-5326-A85A-6478-6E5302374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344713"/>
              </p:ext>
            </p:extLst>
          </p:nvPr>
        </p:nvGraphicFramePr>
        <p:xfrm>
          <a:off x="677335" y="1802921"/>
          <a:ext cx="9148152" cy="4348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4458">
                  <a:extLst>
                    <a:ext uri="{9D8B030D-6E8A-4147-A177-3AD203B41FA5}">
                      <a16:colId xmlns:a16="http://schemas.microsoft.com/office/drawing/2014/main" val="280823035"/>
                    </a:ext>
                  </a:extLst>
                </a:gridCol>
                <a:gridCol w="1160586">
                  <a:extLst>
                    <a:ext uri="{9D8B030D-6E8A-4147-A177-3AD203B41FA5}">
                      <a16:colId xmlns:a16="http://schemas.microsoft.com/office/drawing/2014/main" val="856794649"/>
                    </a:ext>
                  </a:extLst>
                </a:gridCol>
                <a:gridCol w="1160586">
                  <a:extLst>
                    <a:ext uri="{9D8B030D-6E8A-4147-A177-3AD203B41FA5}">
                      <a16:colId xmlns:a16="http://schemas.microsoft.com/office/drawing/2014/main" val="841847587"/>
                    </a:ext>
                  </a:extLst>
                </a:gridCol>
                <a:gridCol w="1160586">
                  <a:extLst>
                    <a:ext uri="{9D8B030D-6E8A-4147-A177-3AD203B41FA5}">
                      <a16:colId xmlns:a16="http://schemas.microsoft.com/office/drawing/2014/main" val="238811828"/>
                    </a:ext>
                  </a:extLst>
                </a:gridCol>
                <a:gridCol w="1501936">
                  <a:extLst>
                    <a:ext uri="{9D8B030D-6E8A-4147-A177-3AD203B41FA5}">
                      <a16:colId xmlns:a16="http://schemas.microsoft.com/office/drawing/2014/main" val="2884946078"/>
                    </a:ext>
                  </a:extLst>
                </a:gridCol>
              </a:tblGrid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Assessment component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UB1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3788340"/>
                  </a:ext>
                </a:extLst>
              </a:tr>
              <a:tr h="19653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Summative assessment total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75%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75%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868679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Progress Test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20%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338458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Final Exam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146499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Teacher Incentive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3961796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Reading and Language in Use Quizzes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—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0194524"/>
                  </a:ext>
                </a:extLst>
              </a:tr>
            </a:tbl>
          </a:graphicData>
        </a:graphic>
      </p:graphicFrame>
      <p:pic>
        <p:nvPicPr>
          <p:cNvPr id="4" name="Picture 3" descr="Anadolu Üniversitesi İngilizce Hazırlık Programı">
            <a:extLst>
              <a:ext uri="{FF2B5EF4-FFF2-40B4-BE49-F238E27FC236}">
                <a16:creationId xmlns:a16="http://schemas.microsoft.com/office/drawing/2014/main" id="{E4CC6DFC-2371-3536-9482-6372DA7A9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0774" y="436710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03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52329-9070-EF58-8D82-65D40BE9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E871A1-E72D-B4E7-B314-7314FB21AA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253947"/>
              </p:ext>
            </p:extLst>
          </p:nvPr>
        </p:nvGraphicFramePr>
        <p:xfrm>
          <a:off x="677335" y="609600"/>
          <a:ext cx="9238191" cy="5457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5446">
                  <a:extLst>
                    <a:ext uri="{9D8B030D-6E8A-4147-A177-3AD203B41FA5}">
                      <a16:colId xmlns:a16="http://schemas.microsoft.com/office/drawing/2014/main" val="775221173"/>
                    </a:ext>
                  </a:extLst>
                </a:gridCol>
                <a:gridCol w="1172009">
                  <a:extLst>
                    <a:ext uri="{9D8B030D-6E8A-4147-A177-3AD203B41FA5}">
                      <a16:colId xmlns:a16="http://schemas.microsoft.com/office/drawing/2014/main" val="4133036593"/>
                    </a:ext>
                  </a:extLst>
                </a:gridCol>
                <a:gridCol w="1172009">
                  <a:extLst>
                    <a:ext uri="{9D8B030D-6E8A-4147-A177-3AD203B41FA5}">
                      <a16:colId xmlns:a16="http://schemas.microsoft.com/office/drawing/2014/main" val="1165651372"/>
                    </a:ext>
                  </a:extLst>
                </a:gridCol>
                <a:gridCol w="1172009">
                  <a:extLst>
                    <a:ext uri="{9D8B030D-6E8A-4147-A177-3AD203B41FA5}">
                      <a16:colId xmlns:a16="http://schemas.microsoft.com/office/drawing/2014/main" val="1745975815"/>
                    </a:ext>
                  </a:extLst>
                </a:gridCol>
                <a:gridCol w="1516718">
                  <a:extLst>
                    <a:ext uri="{9D8B030D-6E8A-4147-A177-3AD203B41FA5}">
                      <a16:colId xmlns:a16="http://schemas.microsoft.com/office/drawing/2014/main" val="136406773"/>
                    </a:ext>
                  </a:extLst>
                </a:gridCol>
              </a:tblGrid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Formative assessment total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2984999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Paragraph Writing Quiz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0181817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Paragraph Writing Quiz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8627384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Editing of Paragraph Writing Quiz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667596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Essay Writing Quiz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7424208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CIP Post Task Review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62557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Presentation or Presentation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4236883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Peer and Self Assessment or P1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10473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Presentation 2 CIP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4600071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Peer and Self Assessment P2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3336738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Writing Assignment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7.5%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8555199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Writing Assignment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7.5%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0467935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Departmental Project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4317281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Departmental Project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42587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Total excluding bonus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111463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Efekta bonus additional to course total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Up to 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Up to 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Up to 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Up to 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6099014"/>
                  </a:ext>
                </a:extLst>
              </a:tr>
            </a:tbl>
          </a:graphicData>
        </a:graphic>
      </p:graphicFrame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6BBB339E-47E8-6E29-5093-59780B3F2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749" y="2528081"/>
            <a:ext cx="1493945" cy="810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4B6874-F735-B856-63F7-24420CA4F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751" y="3779555"/>
            <a:ext cx="1021939" cy="534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210D7F-2D88-EB3D-7808-727731076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8302" y="5103858"/>
            <a:ext cx="1687392" cy="62141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764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3E46-5582-A913-D32F-5FF0052D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225-1A67-F4A4-CC9E-6E3B97E30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UB1 proficiency contribution: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20% of the total EPSU010 course grade is added to the proficiency grade. Students must meet the 80% attendance requirement to take the final exam and receive the bonus points.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For A1, A2 and B1, three Reading and Language in Use quizzes are administered; the best two scores count, each contributing 2.5 percentage points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Efekta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provides a bonus of up to 5 points for all four levels, additional to the 100% course total.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326C6-CF58-8C03-DD85-AEE5191B9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A3955B-ADFA-DD09-B90B-F7E8BD004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689" y="5742033"/>
            <a:ext cx="1687392" cy="6214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A6F17818-255E-3992-30C0-811745F68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149" y="579718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6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EFE50-F48C-594D-77E4-E5389A34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COUNSELING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0A439-5C25-647D-172C-3D38B3E4A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The Coordinator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rgbClr val="0070C0"/>
                </a:solidFill>
              </a:rPr>
              <a:t>Asst. Prof. Dr. </a:t>
            </a:r>
            <a:r>
              <a:rPr lang="en-US" sz="4800" b="1" dirty="0" err="1">
                <a:solidFill>
                  <a:srgbClr val="0070C0"/>
                </a:solidFill>
              </a:rPr>
              <a:t>Yonca</a:t>
            </a:r>
            <a:r>
              <a:rPr lang="en-US" sz="4800" b="1" dirty="0">
                <a:solidFill>
                  <a:srgbClr val="0070C0"/>
                </a:solidFill>
              </a:rPr>
              <a:t> AYBAY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Office No: </a:t>
            </a:r>
            <a:r>
              <a:rPr lang="en-US" sz="2800" b="1" dirty="0">
                <a:solidFill>
                  <a:srgbClr val="0070C0"/>
                </a:solidFill>
              </a:rPr>
              <a:t>3E, 3</a:t>
            </a:r>
            <a:r>
              <a:rPr lang="en-US" sz="2800" b="1" baseline="30000" dirty="0">
                <a:solidFill>
                  <a:srgbClr val="0070C0"/>
                </a:solidFill>
              </a:rPr>
              <a:t>rd</a:t>
            </a:r>
            <a:r>
              <a:rPr lang="en-US" sz="2800" b="1" dirty="0">
                <a:solidFill>
                  <a:srgbClr val="0070C0"/>
                </a:solidFill>
              </a:rPr>
              <a:t> Floor/ PREP 09, Ground Floor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Phone No:</a:t>
            </a:r>
            <a:r>
              <a:rPr lang="en-US" sz="2800" b="1" dirty="0">
                <a:solidFill>
                  <a:srgbClr val="0070C0"/>
                </a:solidFill>
              </a:rPr>
              <a:t> 0392 630 2261/ 0392 630 1296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E-mail: </a:t>
            </a:r>
            <a:r>
              <a:rPr lang="en-US" sz="2800" b="1" dirty="0">
                <a:solidFill>
                  <a:srgbClr val="0070C0"/>
                </a:solidFill>
              </a:rPr>
              <a:t>Yonca.aybay@emu.edu.tr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E047B-17FB-4266-4C6C-0717FE991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E13A93-0993-8A91-395D-1C021280B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170" y="614983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FB80A790-A866-BDD7-DC73-314B8CC4D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695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16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771CE6-17C5-7F7C-3A1B-D569BE869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11" y="1"/>
            <a:ext cx="9699577" cy="2423886"/>
          </a:xfrm>
          <a:prstGeom prst="rect">
            <a:avLst/>
          </a:prstGeom>
        </p:spPr>
      </p:pic>
      <p:sp>
        <p:nvSpPr>
          <p:cNvPr id="36" name="Title 35">
            <a:extLst>
              <a:ext uri="{FF2B5EF4-FFF2-40B4-BE49-F238E27FC236}">
                <a16:creationId xmlns:a16="http://schemas.microsoft.com/office/drawing/2014/main" id="{41D79347-A580-138E-B15E-FEAE0583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F41E49B0-BD76-F0E7-D7FA-DC8495A183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91365" y="2278466"/>
            <a:ext cx="4352635" cy="32677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D06EA3F-86EA-8D9A-90F3-3249CF535086}"/>
              </a:ext>
            </a:extLst>
          </p:cNvPr>
          <p:cNvSpPr txBox="1"/>
          <p:nvPr/>
        </p:nvSpPr>
        <p:spPr>
          <a:xfrm>
            <a:off x="841829" y="2278466"/>
            <a:ext cx="380274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The Counselor can help students to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understand how best they can learn and improve their academic performance by;</a:t>
            </a:r>
          </a:p>
          <a:p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Examining individual blocks to efficient study,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Personal issue of     motivation,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Time organization,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Study management.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E96CB6-F964-8644-2654-65BF69F63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64118"/>
            <a:ext cx="1971953" cy="6214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DEE2F6-E7EE-5DF6-712D-58219D628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914" y="6071376"/>
            <a:ext cx="1687392" cy="6214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BDD69549-2BBA-FED0-EF58-D7A05C9795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5674" y="6006968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15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51AD-349A-F6FD-1605-7608E960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FAIL B1 AT THE END OF THE YEAR,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9EE7-846A-D6BA-6F52-BCEF5A843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If you are not happy with your exam result after the summer school, you can take prof. again in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</a:rPr>
              <a:t>September.</a:t>
            </a:r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You can also take </a:t>
            </a:r>
            <a:r>
              <a:rPr lang="tr-TR" sz="2800" dirty="0">
                <a:solidFill>
                  <a:schemeClr val="accent5">
                    <a:lumMod val="50000"/>
                  </a:schemeClr>
                </a:solidFill>
              </a:rPr>
              <a:t>any internationally recognised exams such as PTE;IELTS;TOEFL ibt etc.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F78AF-8F53-AE54-7446-120FFC876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89955F-ED1D-794D-23A0-DE32A3E68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485" y="603479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71872BC0-80EF-904B-E67E-2DA967FF2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49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90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CA124E-3F38-F201-FDBF-D398BEBB4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963229-AABC-4C7C-A35C-E38DD88EAA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5730" y="2160588"/>
            <a:ext cx="3887327" cy="388143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0E3CAA4-CF44-A25C-EA9E-74E3C4DB6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3057" y="1930400"/>
            <a:ext cx="5621114" cy="3881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C61AEB-B76D-CDF9-5D9A-F4FEE539E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941" y="5890361"/>
            <a:ext cx="1971953" cy="7637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D0A357-2BAC-A88A-CB31-AA0FDF0C6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A0FC44D5-F65A-C53C-881F-348EA860C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274" y="595823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10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A65-BC64-7939-0DE9-F465B3E39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758603-4CD1-D380-E73C-188CAEC86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901" y="609600"/>
            <a:ext cx="7798198" cy="563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1C180A-D50F-C806-946C-F63B5BCBD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CB2FFD-82EB-8C12-5653-36574C075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B56E2586-45AB-B662-8C06-9A2D44A2B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059" y="593622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98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22134-2CF8-71EB-BEB6-EAAE77E5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D78E-3CD5-6A4D-9E06-3773071B8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Good luck and welcome to EMU EPS</a:t>
            </a:r>
            <a:br>
              <a:rPr lang="en-US" sz="48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sz="4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202</a:t>
            </a:r>
            <a:r>
              <a:rPr lang="tr-TR" sz="4800" dirty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-202</a:t>
            </a:r>
            <a:r>
              <a:rPr lang="tr-TR" sz="4800">
                <a:solidFill>
                  <a:schemeClr val="accent5">
                    <a:lumMod val="50000"/>
                  </a:schemeClr>
                </a:solidFill>
              </a:rPr>
              <a:t>7</a:t>
            </a: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0D2D0-CD3B-ABC7-9695-AA08ABEF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6F40D-3B33-91AD-20B4-63D6E3CD1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3A6A1D1C-CB7F-F3A5-B240-6575B89E5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624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9026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3AD8D7A994784FAD96DA82FE34DAF2" ma:contentTypeVersion="1" ma:contentTypeDescription="Create a new document." ma:contentTypeScope="" ma:versionID="f9c1143b13c6f09d2d1a5e007cb34f5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6A33331-F7D9-4AE0-87A8-AACE2AD8B2BB}"/>
</file>

<file path=customXml/itemProps2.xml><?xml version="1.0" encoding="utf-8"?>
<ds:datastoreItem xmlns:ds="http://schemas.openxmlformats.org/officeDocument/2006/customXml" ds:itemID="{B4AEF9DF-28F0-48B1-AC4F-338D09FACC7F}"/>
</file>

<file path=customXml/itemProps3.xml><?xml version="1.0" encoding="utf-8"?>
<ds:datastoreItem xmlns:ds="http://schemas.openxmlformats.org/officeDocument/2006/customXml" ds:itemID="{F69A3F4C-DB14-4A6C-8A2D-549AE8085388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838</TotalTime>
  <Words>1241</Words>
  <Application>Microsoft Office PowerPoint</Application>
  <PresentationFormat>Widescreen</PresentationFormat>
  <Paragraphs>282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Arial</vt:lpstr>
      <vt:lpstr>Arial Black</vt:lpstr>
      <vt:lpstr>Calibri</vt:lpstr>
      <vt:lpstr>Calibri Light</vt:lpstr>
      <vt:lpstr>Century Gothic</vt:lpstr>
      <vt:lpstr>Trebuchet MS</vt:lpstr>
      <vt:lpstr>Wingdings</vt:lpstr>
      <vt:lpstr>Wingdings 3</vt:lpstr>
      <vt:lpstr>Facet</vt:lpstr>
      <vt:lpstr>EASTERN MEDITERRANEAN UNIVERSITY</vt:lpstr>
      <vt:lpstr>Welcome to FLEPS, your school</vt:lpstr>
      <vt:lpstr>Who is who in this institution</vt:lpstr>
      <vt:lpstr>Who is who in this insitution</vt:lpstr>
      <vt:lpstr>HOW CAN I GET INFORMATION</vt:lpstr>
      <vt:lpstr>HOW CAN I GET INFORMATION</vt:lpstr>
      <vt:lpstr>HOW CAN I GET INFORMATION</vt:lpstr>
      <vt:lpstr>EXTRA CURRICULAR ACTIVITIES (ECA)</vt:lpstr>
      <vt:lpstr>Some Activities for This Semester</vt:lpstr>
      <vt:lpstr>PowerPoint Presentation</vt:lpstr>
      <vt:lpstr>PowerPoint Presentation</vt:lpstr>
      <vt:lpstr>Elderly Home and Animal Shelter Visit</vt:lpstr>
      <vt:lpstr>TRIPS</vt:lpstr>
      <vt:lpstr>PICNIC</vt:lpstr>
      <vt:lpstr>COMPETITIONS</vt:lpstr>
      <vt:lpstr>SEMINARS</vt:lpstr>
      <vt:lpstr>PowerPoint Presentation</vt:lpstr>
      <vt:lpstr>ECA Member Responsible for the Promotion and Social Media Unit</vt:lpstr>
      <vt:lpstr>STUDENT SELF STUDY CENTER (SSSC)</vt:lpstr>
      <vt:lpstr>PowerPoint Presentation</vt:lpstr>
      <vt:lpstr>Our SSSC Areas</vt:lpstr>
      <vt:lpstr>Did you know that Foreign Languages and English Preparatory School (FLEPS) is internationally accredited for quality education by Pearson Assured, DEDAK and EAQUALS? </vt:lpstr>
      <vt:lpstr>PowerPoint Presentation</vt:lpstr>
      <vt:lpstr>You can ask any questions about EPS.  For example;</vt:lpstr>
      <vt:lpstr>PowerPoint Presentation</vt:lpstr>
      <vt:lpstr>You can send a petition for any reasons on our website (https://fleps.emu.edu.tr/en).  For example;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EPS LEVEL FlOW EPSA 010</vt:lpstr>
      <vt:lpstr>EPS LEVEL FlOW EPSA 020</vt:lpstr>
      <vt:lpstr>EPS LEVEL FlOW EPSB 010</vt:lpstr>
      <vt:lpstr>EPS LEVEL FlOW EPSU 010 (UB1)</vt:lpstr>
      <vt:lpstr>EPS Assessment Overview for All Levels A1  •  A2  •  B1–B1+  •  UB1 </vt:lpstr>
      <vt:lpstr>PowerPoint Presentation</vt:lpstr>
      <vt:lpstr>PowerPoint Presentation</vt:lpstr>
      <vt:lpstr>COUNSELING CENTER</vt:lpstr>
      <vt:lpstr>PowerPoint Presentation</vt:lpstr>
      <vt:lpstr>IF YOU FAIL B1 AT THE END OF THE YEAR,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hazirlik</dc:creator>
  <cp:lastModifiedBy>Filiz Kavaz</cp:lastModifiedBy>
  <cp:revision>162</cp:revision>
  <dcterms:created xsi:type="dcterms:W3CDTF">2025-03-06T14:18:30Z</dcterms:created>
  <dcterms:modified xsi:type="dcterms:W3CDTF">2026-10-15T08:16:34Z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0x010100FC3AD8D7A994784FAD96DA82FE34DAF2</vt:lpwstr>
  </property>
</Properties>
</file>